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341" r:id="rId2"/>
    <p:sldId id="257" r:id="rId3"/>
    <p:sldId id="339" r:id="rId4"/>
    <p:sldId id="259" r:id="rId5"/>
    <p:sldId id="260" r:id="rId6"/>
    <p:sldId id="261" r:id="rId7"/>
    <p:sldId id="263" r:id="rId8"/>
    <p:sldId id="264" r:id="rId9"/>
    <p:sldId id="266" r:id="rId10"/>
    <p:sldId id="265" r:id="rId11"/>
    <p:sldId id="262" r:id="rId12"/>
    <p:sldId id="267" r:id="rId13"/>
    <p:sldId id="268" r:id="rId14"/>
    <p:sldId id="269" r:id="rId15"/>
    <p:sldId id="270" r:id="rId16"/>
    <p:sldId id="271" r:id="rId17"/>
    <p:sldId id="272" r:id="rId18"/>
    <p:sldId id="274" r:id="rId19"/>
    <p:sldId id="273" r:id="rId20"/>
    <p:sldId id="275" r:id="rId21"/>
    <p:sldId id="276" r:id="rId22"/>
    <p:sldId id="277" r:id="rId23"/>
    <p:sldId id="278" r:id="rId24"/>
    <p:sldId id="311" r:id="rId25"/>
    <p:sldId id="313" r:id="rId26"/>
    <p:sldId id="312" r:id="rId27"/>
    <p:sldId id="314" r:id="rId28"/>
    <p:sldId id="279" r:id="rId29"/>
    <p:sldId id="338" r:id="rId30"/>
    <p:sldId id="315" r:id="rId31"/>
    <p:sldId id="317" r:id="rId32"/>
    <p:sldId id="318" r:id="rId33"/>
    <p:sldId id="319" r:id="rId34"/>
    <p:sldId id="316" r:id="rId35"/>
    <p:sldId id="320" r:id="rId36"/>
    <p:sldId id="321" r:id="rId37"/>
    <p:sldId id="322" r:id="rId38"/>
    <p:sldId id="325" r:id="rId39"/>
    <p:sldId id="323" r:id="rId40"/>
    <p:sldId id="326" r:id="rId41"/>
    <p:sldId id="328" r:id="rId42"/>
    <p:sldId id="327" r:id="rId43"/>
    <p:sldId id="329" r:id="rId44"/>
    <p:sldId id="330" r:id="rId45"/>
    <p:sldId id="331" r:id="rId46"/>
    <p:sldId id="332" r:id="rId47"/>
    <p:sldId id="333" r:id="rId48"/>
    <p:sldId id="334" r:id="rId49"/>
    <p:sldId id="340"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10" r:id="rId71"/>
    <p:sldId id="335" r:id="rId72"/>
    <p:sldId id="309" r:id="rId73"/>
    <p:sldId id="345" r:id="rId74"/>
    <p:sldId id="346" r:id="rId75"/>
    <p:sldId id="347" r:id="rId76"/>
    <p:sldId id="348" r:id="rId77"/>
    <p:sldId id="349" r:id="rId78"/>
    <p:sldId id="350" r:id="rId79"/>
    <p:sldId id="351"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46"/>
    <p:restoredTop sz="94281"/>
  </p:normalViewPr>
  <p:slideViewPr>
    <p:cSldViewPr snapToGrid="0" snapToObjects="1">
      <p:cViewPr varScale="1">
        <p:scale>
          <a:sx n="88" d="100"/>
          <a:sy n="88" d="100"/>
        </p:scale>
        <p:origin x="3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WAR AMAR" userId="c1720d63-2acc-4633-aa0b-51ca7356e534" providerId="ADAL" clId="{28531180-C9ED-0E43-95A4-6A07184B493C}"/>
    <pc:docChg chg="custSel addSld delSld modSld">
      <pc:chgData name="ANWAR AMAR" userId="c1720d63-2acc-4633-aa0b-51ca7356e534" providerId="ADAL" clId="{28531180-C9ED-0E43-95A4-6A07184B493C}" dt="2021-01-16T13:08:10.847" v="49" actId="2696"/>
      <pc:docMkLst>
        <pc:docMk/>
      </pc:docMkLst>
      <pc:sldChg chg="modSp">
        <pc:chgData name="ANWAR AMAR" userId="c1720d63-2acc-4633-aa0b-51ca7356e534" providerId="ADAL" clId="{28531180-C9ED-0E43-95A4-6A07184B493C}" dt="2021-01-15T10:00:33.201" v="0"/>
        <pc:sldMkLst>
          <pc:docMk/>
          <pc:sldMk cId="2259379264" sldId="326"/>
        </pc:sldMkLst>
        <pc:spChg chg="mod">
          <ac:chgData name="ANWAR AMAR" userId="c1720d63-2acc-4633-aa0b-51ca7356e534" providerId="ADAL" clId="{28531180-C9ED-0E43-95A4-6A07184B493C}" dt="2021-01-15T10:00:33.201" v="0"/>
          <ac:spMkLst>
            <pc:docMk/>
            <pc:sldMk cId="2259379264" sldId="326"/>
            <ac:spMk id="3" creationId="{3CAFE26D-7FEB-8E46-9FFE-E96A904D5044}"/>
          </ac:spMkLst>
        </pc:spChg>
      </pc:sldChg>
      <pc:sldChg chg="modSp">
        <pc:chgData name="ANWAR AMAR" userId="c1720d63-2acc-4633-aa0b-51ca7356e534" providerId="ADAL" clId="{28531180-C9ED-0E43-95A4-6A07184B493C}" dt="2021-01-15T10:00:35.987" v="3"/>
        <pc:sldMkLst>
          <pc:docMk/>
          <pc:sldMk cId="3949993804" sldId="327"/>
        </pc:sldMkLst>
        <pc:spChg chg="mod">
          <ac:chgData name="ANWAR AMAR" userId="c1720d63-2acc-4633-aa0b-51ca7356e534" providerId="ADAL" clId="{28531180-C9ED-0E43-95A4-6A07184B493C}" dt="2021-01-15T10:00:35.178" v="2"/>
          <ac:spMkLst>
            <pc:docMk/>
            <pc:sldMk cId="3949993804" sldId="327"/>
            <ac:spMk id="2" creationId="{A27356D0-FE7F-CF40-AB2B-8EEBDDD0A935}"/>
          </ac:spMkLst>
        </pc:spChg>
        <pc:spChg chg="mod">
          <ac:chgData name="ANWAR AMAR" userId="c1720d63-2acc-4633-aa0b-51ca7356e534" providerId="ADAL" clId="{28531180-C9ED-0E43-95A4-6A07184B493C}" dt="2021-01-15T10:00:35.987" v="3"/>
          <ac:spMkLst>
            <pc:docMk/>
            <pc:sldMk cId="3949993804" sldId="327"/>
            <ac:spMk id="5" creationId="{E84541A8-118A-2B46-9B6F-2558176CDBA9}"/>
          </ac:spMkLst>
        </pc:spChg>
      </pc:sldChg>
      <pc:sldChg chg="modSp">
        <pc:chgData name="ANWAR AMAR" userId="c1720d63-2acc-4633-aa0b-51ca7356e534" providerId="ADAL" clId="{28531180-C9ED-0E43-95A4-6A07184B493C}" dt="2021-01-15T10:00:34.199" v="1"/>
        <pc:sldMkLst>
          <pc:docMk/>
          <pc:sldMk cId="1808980746" sldId="328"/>
        </pc:sldMkLst>
        <pc:spChg chg="mod">
          <ac:chgData name="ANWAR AMAR" userId="c1720d63-2acc-4633-aa0b-51ca7356e534" providerId="ADAL" clId="{28531180-C9ED-0E43-95A4-6A07184B493C}" dt="2021-01-15T10:00:34.199" v="1"/>
          <ac:spMkLst>
            <pc:docMk/>
            <pc:sldMk cId="1808980746" sldId="328"/>
            <ac:spMk id="3" creationId="{5D5EA0D7-9100-564B-B173-365E87FBCED2}"/>
          </ac:spMkLst>
        </pc:spChg>
      </pc:sldChg>
      <pc:sldChg chg="del">
        <pc:chgData name="ANWAR AMAR" userId="c1720d63-2acc-4633-aa0b-51ca7356e534" providerId="ADAL" clId="{28531180-C9ED-0E43-95A4-6A07184B493C}" dt="2021-01-16T13:08:10.847" v="49" actId="2696"/>
        <pc:sldMkLst>
          <pc:docMk/>
          <pc:sldMk cId="3598392870" sldId="336"/>
        </pc:sldMkLst>
      </pc:sldChg>
      <pc:sldChg chg="modSp del mod">
        <pc:chgData name="ANWAR AMAR" userId="c1720d63-2acc-4633-aa0b-51ca7356e534" providerId="ADAL" clId="{28531180-C9ED-0E43-95A4-6A07184B493C}" dt="2021-01-16T13:08:10.847" v="49" actId="2696"/>
        <pc:sldMkLst>
          <pc:docMk/>
          <pc:sldMk cId="404649496" sldId="337"/>
        </pc:sldMkLst>
        <pc:spChg chg="mod">
          <ac:chgData name="ANWAR AMAR" userId="c1720d63-2acc-4633-aa0b-51ca7356e534" providerId="ADAL" clId="{28531180-C9ED-0E43-95A4-6A07184B493C}" dt="2021-01-16T13:07:07.382" v="43" actId="20577"/>
          <ac:spMkLst>
            <pc:docMk/>
            <pc:sldMk cId="404649496" sldId="337"/>
            <ac:spMk id="3" creationId="{8815CA2E-1405-5B41-8FCE-97F50EA274D9}"/>
          </ac:spMkLst>
        </pc:spChg>
      </pc:sldChg>
      <pc:sldChg chg="modSp mod">
        <pc:chgData name="ANWAR AMAR" userId="c1720d63-2acc-4633-aa0b-51ca7356e534" providerId="ADAL" clId="{28531180-C9ED-0E43-95A4-6A07184B493C}" dt="2021-01-16T12:18:00.311" v="7" actId="27636"/>
        <pc:sldMkLst>
          <pc:docMk/>
          <pc:sldMk cId="199700052" sldId="341"/>
        </pc:sldMkLst>
        <pc:spChg chg="mod">
          <ac:chgData name="ANWAR AMAR" userId="c1720d63-2acc-4633-aa0b-51ca7356e534" providerId="ADAL" clId="{28531180-C9ED-0E43-95A4-6A07184B493C}" dt="2021-01-16T12:18:00.311" v="7" actId="27636"/>
          <ac:spMkLst>
            <pc:docMk/>
            <pc:sldMk cId="199700052" sldId="341"/>
            <ac:spMk id="3" creationId="{599C5FB3-4588-A04F-8082-80161E36D9B5}"/>
          </ac:spMkLst>
        </pc:spChg>
      </pc:sldChg>
      <pc:sldChg chg="modSp add del mod">
        <pc:chgData name="ANWAR AMAR" userId="c1720d63-2acc-4633-aa0b-51ca7356e534" providerId="ADAL" clId="{28531180-C9ED-0E43-95A4-6A07184B493C}" dt="2021-01-16T13:08:10.847" v="49" actId="2696"/>
        <pc:sldMkLst>
          <pc:docMk/>
          <pc:sldMk cId="2412472896" sldId="342"/>
        </pc:sldMkLst>
        <pc:spChg chg="mod">
          <ac:chgData name="ANWAR AMAR" userId="c1720d63-2acc-4633-aa0b-51ca7356e534" providerId="ADAL" clId="{28531180-C9ED-0E43-95A4-6A07184B493C}" dt="2021-01-16T12:54:35.673" v="35" actId="27636"/>
          <ac:spMkLst>
            <pc:docMk/>
            <pc:sldMk cId="2412472896" sldId="342"/>
            <ac:spMk id="6" creationId="{1BD4E27D-F632-F749-8E4A-E2171562666A}"/>
          </ac:spMkLst>
        </pc:spChg>
      </pc:sldChg>
      <pc:sldChg chg="add del">
        <pc:chgData name="ANWAR AMAR" userId="c1720d63-2acc-4633-aa0b-51ca7356e534" providerId="ADAL" clId="{28531180-C9ED-0E43-95A4-6A07184B493C}" dt="2021-01-16T12:54:21.781" v="33" actId="2696"/>
        <pc:sldMkLst>
          <pc:docMk/>
          <pc:sldMk cId="3625442773" sldId="342"/>
        </pc:sldMkLst>
      </pc:sldChg>
      <pc:sldChg chg="add del">
        <pc:chgData name="ANWAR AMAR" userId="c1720d63-2acc-4633-aa0b-51ca7356e534" providerId="ADAL" clId="{28531180-C9ED-0E43-95A4-6A07184B493C}" dt="2021-01-16T13:08:10.847" v="49" actId="2696"/>
        <pc:sldMkLst>
          <pc:docMk/>
          <pc:sldMk cId="2919056482" sldId="343"/>
        </pc:sldMkLst>
      </pc:sldChg>
      <pc:sldChg chg="modSp add del mod">
        <pc:chgData name="ANWAR AMAR" userId="c1720d63-2acc-4633-aa0b-51ca7356e534" providerId="ADAL" clId="{28531180-C9ED-0E43-95A4-6A07184B493C}" dt="2021-01-16T12:54:21.781" v="33" actId="2696"/>
        <pc:sldMkLst>
          <pc:docMk/>
          <pc:sldMk cId="3526994032" sldId="343"/>
        </pc:sldMkLst>
        <pc:spChg chg="mod">
          <ac:chgData name="ANWAR AMAR" userId="c1720d63-2acc-4633-aa0b-51ca7356e534" providerId="ADAL" clId="{28531180-C9ED-0E43-95A4-6A07184B493C}" dt="2021-01-16T12:45:47.436" v="32" actId="313"/>
          <ac:spMkLst>
            <pc:docMk/>
            <pc:sldMk cId="3526994032" sldId="343"/>
            <ac:spMk id="3" creationId="{C98BB699-38C8-C347-9158-3C3458642BC8}"/>
          </ac:spMkLst>
        </pc:spChg>
      </pc:sldChg>
      <pc:sldChg chg="add del">
        <pc:chgData name="ANWAR AMAR" userId="c1720d63-2acc-4633-aa0b-51ca7356e534" providerId="ADAL" clId="{28531180-C9ED-0E43-95A4-6A07184B493C}" dt="2021-01-16T12:54:21.781" v="33" actId="2696"/>
        <pc:sldMkLst>
          <pc:docMk/>
          <pc:sldMk cId="135801234" sldId="344"/>
        </pc:sldMkLst>
      </pc:sldChg>
      <pc:sldChg chg="add del">
        <pc:chgData name="ANWAR AMAR" userId="c1720d63-2acc-4633-aa0b-51ca7356e534" providerId="ADAL" clId="{28531180-C9ED-0E43-95A4-6A07184B493C}" dt="2021-01-16T13:08:10.847" v="49" actId="2696"/>
        <pc:sldMkLst>
          <pc:docMk/>
          <pc:sldMk cId="3868035569" sldId="344"/>
        </pc:sldMkLst>
      </pc:sldChg>
      <pc:sldChg chg="modSp new mod">
        <pc:chgData name="ANWAR AMAR" userId="c1720d63-2acc-4633-aa0b-51ca7356e534" providerId="ADAL" clId="{28531180-C9ED-0E43-95A4-6A07184B493C}" dt="2021-01-16T13:07:57.812" v="48" actId="27636"/>
        <pc:sldMkLst>
          <pc:docMk/>
          <pc:sldMk cId="1556565810" sldId="345"/>
        </pc:sldMkLst>
        <pc:spChg chg="mod">
          <ac:chgData name="ANWAR AMAR" userId="c1720d63-2acc-4633-aa0b-51ca7356e534" providerId="ADAL" clId="{28531180-C9ED-0E43-95A4-6A07184B493C}" dt="2021-01-16T13:07:57.812" v="48" actId="27636"/>
          <ac:spMkLst>
            <pc:docMk/>
            <pc:sldMk cId="1556565810" sldId="345"/>
            <ac:spMk id="2" creationId="{B6BB59AF-FE8F-6E4F-AAC2-2C259A3C44A1}"/>
          </ac:spMkLst>
        </pc:spChg>
      </pc:sldChg>
      <pc:sldChg chg="add">
        <pc:chgData name="ANWAR AMAR" userId="c1720d63-2acc-4633-aa0b-51ca7356e534" providerId="ADAL" clId="{28531180-C9ED-0E43-95A4-6A07184B493C}" dt="2021-01-16T13:07:56.680" v="45"/>
        <pc:sldMkLst>
          <pc:docMk/>
          <pc:sldMk cId="3005157066" sldId="346"/>
        </pc:sldMkLst>
      </pc:sldChg>
      <pc:sldChg chg="modSp add mod">
        <pc:chgData name="ANWAR AMAR" userId="c1720d63-2acc-4633-aa0b-51ca7356e534" providerId="ADAL" clId="{28531180-C9ED-0E43-95A4-6A07184B493C}" dt="2021-01-16T13:07:57.026" v="46" actId="27636"/>
        <pc:sldMkLst>
          <pc:docMk/>
          <pc:sldMk cId="3085831433" sldId="347"/>
        </pc:sldMkLst>
        <pc:spChg chg="mod">
          <ac:chgData name="ANWAR AMAR" userId="c1720d63-2acc-4633-aa0b-51ca7356e534" providerId="ADAL" clId="{28531180-C9ED-0E43-95A4-6A07184B493C}" dt="2021-01-16T13:07:57.026" v="46" actId="27636"/>
          <ac:spMkLst>
            <pc:docMk/>
            <pc:sldMk cId="3085831433" sldId="347"/>
            <ac:spMk id="3" creationId="{BF42434F-DD51-CA4B-8A92-6ABF9011B152}"/>
          </ac:spMkLst>
        </pc:spChg>
      </pc:sldChg>
      <pc:sldChg chg="modSp add mod">
        <pc:chgData name="ANWAR AMAR" userId="c1720d63-2acc-4633-aa0b-51ca7356e534" providerId="ADAL" clId="{28531180-C9ED-0E43-95A4-6A07184B493C}" dt="2021-01-16T13:07:57.165" v="47" actId="27636"/>
        <pc:sldMkLst>
          <pc:docMk/>
          <pc:sldMk cId="1719560249" sldId="348"/>
        </pc:sldMkLst>
        <pc:spChg chg="mod">
          <ac:chgData name="ANWAR AMAR" userId="c1720d63-2acc-4633-aa0b-51ca7356e534" providerId="ADAL" clId="{28531180-C9ED-0E43-95A4-6A07184B493C}" dt="2021-01-16T13:07:57.165" v="47" actId="27636"/>
          <ac:spMkLst>
            <pc:docMk/>
            <pc:sldMk cId="1719560249" sldId="348"/>
            <ac:spMk id="6" creationId="{1BD4E27D-F632-F749-8E4A-E2171562666A}"/>
          </ac:spMkLst>
        </pc:spChg>
      </pc:sldChg>
      <pc:sldChg chg="add">
        <pc:chgData name="ANWAR AMAR" userId="c1720d63-2acc-4633-aa0b-51ca7356e534" providerId="ADAL" clId="{28531180-C9ED-0E43-95A4-6A07184B493C}" dt="2021-01-16T13:07:56.680" v="45"/>
        <pc:sldMkLst>
          <pc:docMk/>
          <pc:sldMk cId="890463330" sldId="349"/>
        </pc:sldMkLst>
      </pc:sldChg>
      <pc:sldChg chg="add">
        <pc:chgData name="ANWAR AMAR" userId="c1720d63-2acc-4633-aa0b-51ca7356e534" providerId="ADAL" clId="{28531180-C9ED-0E43-95A4-6A07184B493C}" dt="2021-01-16T13:07:56.680" v="45"/>
        <pc:sldMkLst>
          <pc:docMk/>
          <pc:sldMk cId="686090585" sldId="350"/>
        </pc:sldMkLst>
      </pc:sldChg>
      <pc:sldChg chg="add">
        <pc:chgData name="ANWAR AMAR" userId="c1720d63-2acc-4633-aa0b-51ca7356e534" providerId="ADAL" clId="{28531180-C9ED-0E43-95A4-6A07184B493C}" dt="2021-01-16T13:07:56.680" v="45"/>
        <pc:sldMkLst>
          <pc:docMk/>
          <pc:sldMk cId="2299567030" sldId="351"/>
        </pc:sldMkLst>
      </pc:sldChg>
    </pc:docChg>
  </pc:docChgLst>
  <pc:docChgLst>
    <pc:chgData name="ANWAR AMAR" userId="c1720d63-2acc-4633-aa0b-51ca7356e534" providerId="ADAL" clId="{1C51AFCC-C350-B145-9306-1DD0CA74723D}"/>
    <pc:docChg chg="custSel addSld modSld sldOrd">
      <pc:chgData name="ANWAR AMAR" userId="c1720d63-2acc-4633-aa0b-51ca7356e534" providerId="ADAL" clId="{1C51AFCC-C350-B145-9306-1DD0CA74723D}" dt="2020-08-26T07:24:14.447" v="370" actId="20577"/>
      <pc:docMkLst>
        <pc:docMk/>
      </pc:docMkLst>
      <pc:sldChg chg="modSp add mod ord">
        <pc:chgData name="ANWAR AMAR" userId="c1720d63-2acc-4633-aa0b-51ca7356e534" providerId="ADAL" clId="{1C51AFCC-C350-B145-9306-1DD0CA74723D}" dt="2020-08-26T07:24:14.447" v="370" actId="20577"/>
        <pc:sldMkLst>
          <pc:docMk/>
          <pc:sldMk cId="199700052" sldId="341"/>
        </pc:sldMkLst>
        <pc:spChg chg="mod">
          <ac:chgData name="ANWAR AMAR" userId="c1720d63-2acc-4633-aa0b-51ca7356e534" providerId="ADAL" clId="{1C51AFCC-C350-B145-9306-1DD0CA74723D}" dt="2020-08-26T07:19:14.636" v="29" actId="20577"/>
          <ac:spMkLst>
            <pc:docMk/>
            <pc:sldMk cId="199700052" sldId="341"/>
            <ac:spMk id="2" creationId="{28AB471C-2E1E-D946-9898-CE73B0F18415}"/>
          </ac:spMkLst>
        </pc:spChg>
        <pc:spChg chg="mod">
          <ac:chgData name="ANWAR AMAR" userId="c1720d63-2acc-4633-aa0b-51ca7356e534" providerId="ADAL" clId="{1C51AFCC-C350-B145-9306-1DD0CA74723D}" dt="2020-08-26T07:24:14.447" v="370" actId="20577"/>
          <ac:spMkLst>
            <pc:docMk/>
            <pc:sldMk cId="199700052" sldId="341"/>
            <ac:spMk id="3" creationId="{599C5FB3-4588-A04F-8082-80161E36D9B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D4F14-F1AE-0C49-8B9B-2F2DB175C373}" type="datetimeFigureOut">
              <a:rPr lang="en-US" smtClean="0"/>
              <a:t>1/16/21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5F7F8-F7F6-0346-A5A6-92F0A27CA06A}" type="slidenum">
              <a:rPr lang="en-US" smtClean="0"/>
              <a:t>‹#›</a:t>
            </a:fld>
            <a:endParaRPr lang="en-US" dirty="0"/>
          </a:p>
        </p:txBody>
      </p:sp>
    </p:spTree>
    <p:extLst>
      <p:ext uri="{BB962C8B-B14F-4D97-AF65-F5344CB8AC3E}">
        <p14:creationId xmlns:p14="http://schemas.microsoft.com/office/powerpoint/2010/main" val="418741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55F7F8-F7F6-0346-A5A6-92F0A27CA06A}" type="slidenum">
              <a:rPr lang="en-US" smtClean="0"/>
              <a:t>35</a:t>
            </a:fld>
            <a:endParaRPr lang="en-US" dirty="0"/>
          </a:p>
        </p:txBody>
      </p:sp>
    </p:spTree>
    <p:extLst>
      <p:ext uri="{BB962C8B-B14F-4D97-AF65-F5344CB8AC3E}">
        <p14:creationId xmlns:p14="http://schemas.microsoft.com/office/powerpoint/2010/main" val="53791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55F7F8-F7F6-0346-A5A6-92F0A27CA06A}" type="slidenum">
              <a:rPr lang="en-US" smtClean="0"/>
              <a:t>40</a:t>
            </a:fld>
            <a:endParaRPr lang="en-US" dirty="0"/>
          </a:p>
        </p:txBody>
      </p:sp>
    </p:spTree>
    <p:extLst>
      <p:ext uri="{BB962C8B-B14F-4D97-AF65-F5344CB8AC3E}">
        <p14:creationId xmlns:p14="http://schemas.microsoft.com/office/powerpoint/2010/main" val="992219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a:t>Petabytes &gt; Exabyte </a:t>
            </a:r>
            <a:endParaRPr lang="en-GB" dirty="0"/>
          </a:p>
        </p:txBody>
      </p:sp>
      <p:sp>
        <p:nvSpPr>
          <p:cNvPr id="4" name="Slide Number Placeholder 3"/>
          <p:cNvSpPr>
            <a:spLocks noGrp="1"/>
          </p:cNvSpPr>
          <p:nvPr>
            <p:ph type="sldNum" sz="quarter" idx="5"/>
          </p:nvPr>
        </p:nvSpPr>
        <p:spPr/>
        <p:txBody>
          <a:bodyPr/>
          <a:lstStyle/>
          <a:p>
            <a:fld id="{47B1B088-2F95-214C-89A1-A21EE3BAA952}" type="slidenum">
              <a:rPr lang="en-GB" smtClean="0"/>
              <a:t>76</a:t>
            </a:fld>
            <a:endParaRPr lang="en-GB" dirty="0"/>
          </a:p>
        </p:txBody>
      </p:sp>
    </p:spTree>
    <p:extLst>
      <p:ext uri="{BB962C8B-B14F-4D97-AF65-F5344CB8AC3E}">
        <p14:creationId xmlns:p14="http://schemas.microsoft.com/office/powerpoint/2010/main" val="346863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a:t>Petabytes &gt; Exabyte </a:t>
            </a:r>
            <a:endParaRPr lang="en-GB" dirty="0"/>
          </a:p>
          <a:p>
            <a:endParaRPr lang="en-GB" dirty="0"/>
          </a:p>
        </p:txBody>
      </p:sp>
      <p:sp>
        <p:nvSpPr>
          <p:cNvPr id="4" name="Slide Number Placeholder 3"/>
          <p:cNvSpPr>
            <a:spLocks noGrp="1"/>
          </p:cNvSpPr>
          <p:nvPr>
            <p:ph type="sldNum" sz="quarter" idx="5"/>
          </p:nvPr>
        </p:nvSpPr>
        <p:spPr/>
        <p:txBody>
          <a:bodyPr/>
          <a:lstStyle/>
          <a:p>
            <a:fld id="{47B1B088-2F95-214C-89A1-A21EE3BAA952}" type="slidenum">
              <a:rPr lang="en-GB" smtClean="0"/>
              <a:t>78</a:t>
            </a:fld>
            <a:endParaRPr lang="en-GB" dirty="0"/>
          </a:p>
        </p:txBody>
      </p:sp>
    </p:spTree>
    <p:extLst>
      <p:ext uri="{BB962C8B-B14F-4D97-AF65-F5344CB8AC3E}">
        <p14:creationId xmlns:p14="http://schemas.microsoft.com/office/powerpoint/2010/main" val="3998908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8922-48A0-7843-9DCB-FF52979A67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072A61-B28E-6A42-93C6-24508C7809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1EBECB-48AE-0442-AEBD-96B558B6E3E3}"/>
              </a:ext>
            </a:extLst>
          </p:cNvPr>
          <p:cNvSpPr>
            <a:spLocks noGrp="1"/>
          </p:cNvSpPr>
          <p:nvPr>
            <p:ph type="dt" sz="half" idx="10"/>
          </p:nvPr>
        </p:nvSpPr>
        <p:spPr/>
        <p:txBody>
          <a:bodyPr/>
          <a:lstStyle/>
          <a:p>
            <a:fld id="{E262450B-8AD9-8B4F-8D87-01371273B541}" type="datetimeFigureOut">
              <a:rPr lang="en-US" smtClean="0"/>
              <a:t>1/16/21</a:t>
            </a:fld>
            <a:endParaRPr lang="en-US" dirty="0"/>
          </a:p>
        </p:txBody>
      </p:sp>
      <p:sp>
        <p:nvSpPr>
          <p:cNvPr id="5" name="Footer Placeholder 4">
            <a:extLst>
              <a:ext uri="{FF2B5EF4-FFF2-40B4-BE49-F238E27FC236}">
                <a16:creationId xmlns:a16="http://schemas.microsoft.com/office/drawing/2014/main" id="{2F33BA2C-4F1C-874E-BF01-771339F995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298BD4-5AED-EC40-94FD-D99474833139}"/>
              </a:ext>
            </a:extLst>
          </p:cNvPr>
          <p:cNvSpPr>
            <a:spLocks noGrp="1"/>
          </p:cNvSpPr>
          <p:nvPr>
            <p:ph type="sldNum" sz="quarter" idx="12"/>
          </p:nvPr>
        </p:nvSpPr>
        <p:spPr/>
        <p:txBody>
          <a:bodyPr/>
          <a:lstStyle/>
          <a:p>
            <a:fld id="{E2130FB8-72BE-904D-8B2D-E341A52778D4}" type="slidenum">
              <a:rPr lang="en-US" smtClean="0"/>
              <a:t>‹#›</a:t>
            </a:fld>
            <a:endParaRPr lang="en-US" dirty="0"/>
          </a:p>
        </p:txBody>
      </p:sp>
    </p:spTree>
    <p:extLst>
      <p:ext uri="{BB962C8B-B14F-4D97-AF65-F5344CB8AC3E}">
        <p14:creationId xmlns:p14="http://schemas.microsoft.com/office/powerpoint/2010/main" val="2243818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76CD4-B593-A044-85C6-056DCDB28E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821351-BF7E-6C46-A878-8CE02BB357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CEBD8B-606A-564F-910F-82DDC0812A64}"/>
              </a:ext>
            </a:extLst>
          </p:cNvPr>
          <p:cNvSpPr>
            <a:spLocks noGrp="1"/>
          </p:cNvSpPr>
          <p:nvPr>
            <p:ph type="dt" sz="half" idx="10"/>
          </p:nvPr>
        </p:nvSpPr>
        <p:spPr/>
        <p:txBody>
          <a:bodyPr/>
          <a:lstStyle/>
          <a:p>
            <a:fld id="{E262450B-8AD9-8B4F-8D87-01371273B541}" type="datetimeFigureOut">
              <a:rPr lang="en-US" smtClean="0"/>
              <a:t>1/16/21</a:t>
            </a:fld>
            <a:endParaRPr lang="en-US" dirty="0"/>
          </a:p>
        </p:txBody>
      </p:sp>
      <p:sp>
        <p:nvSpPr>
          <p:cNvPr id="5" name="Footer Placeholder 4">
            <a:extLst>
              <a:ext uri="{FF2B5EF4-FFF2-40B4-BE49-F238E27FC236}">
                <a16:creationId xmlns:a16="http://schemas.microsoft.com/office/drawing/2014/main" id="{47829EC6-250D-C742-BB39-E3328623310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D7C41D-EE1E-3F46-BC9F-858D183EDA7F}"/>
              </a:ext>
            </a:extLst>
          </p:cNvPr>
          <p:cNvSpPr>
            <a:spLocks noGrp="1"/>
          </p:cNvSpPr>
          <p:nvPr>
            <p:ph type="sldNum" sz="quarter" idx="12"/>
          </p:nvPr>
        </p:nvSpPr>
        <p:spPr/>
        <p:txBody>
          <a:bodyPr/>
          <a:lstStyle/>
          <a:p>
            <a:fld id="{E2130FB8-72BE-904D-8B2D-E341A52778D4}" type="slidenum">
              <a:rPr lang="en-US" smtClean="0"/>
              <a:t>‹#›</a:t>
            </a:fld>
            <a:endParaRPr lang="en-US" dirty="0"/>
          </a:p>
        </p:txBody>
      </p:sp>
    </p:spTree>
    <p:extLst>
      <p:ext uri="{BB962C8B-B14F-4D97-AF65-F5344CB8AC3E}">
        <p14:creationId xmlns:p14="http://schemas.microsoft.com/office/powerpoint/2010/main" val="1908436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8DAD83-AEF3-FE44-8D6C-440BA224A8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BE2F2D-3C8C-3545-AD24-9D1BC249BB0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1561A3-10AA-8A49-91D8-2408BBF849A4}"/>
              </a:ext>
            </a:extLst>
          </p:cNvPr>
          <p:cNvSpPr>
            <a:spLocks noGrp="1"/>
          </p:cNvSpPr>
          <p:nvPr>
            <p:ph type="dt" sz="half" idx="10"/>
          </p:nvPr>
        </p:nvSpPr>
        <p:spPr/>
        <p:txBody>
          <a:bodyPr/>
          <a:lstStyle/>
          <a:p>
            <a:fld id="{E262450B-8AD9-8B4F-8D87-01371273B541}" type="datetimeFigureOut">
              <a:rPr lang="en-US" smtClean="0"/>
              <a:t>1/16/21</a:t>
            </a:fld>
            <a:endParaRPr lang="en-US" dirty="0"/>
          </a:p>
        </p:txBody>
      </p:sp>
      <p:sp>
        <p:nvSpPr>
          <p:cNvPr id="5" name="Footer Placeholder 4">
            <a:extLst>
              <a:ext uri="{FF2B5EF4-FFF2-40B4-BE49-F238E27FC236}">
                <a16:creationId xmlns:a16="http://schemas.microsoft.com/office/drawing/2014/main" id="{A3B91AD1-941A-1F4B-8DCE-CC6F71D18AB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C946453-7C45-904E-AE3E-C43FCF2063D1}"/>
              </a:ext>
            </a:extLst>
          </p:cNvPr>
          <p:cNvSpPr>
            <a:spLocks noGrp="1"/>
          </p:cNvSpPr>
          <p:nvPr>
            <p:ph type="sldNum" sz="quarter" idx="12"/>
          </p:nvPr>
        </p:nvSpPr>
        <p:spPr/>
        <p:txBody>
          <a:bodyPr/>
          <a:lstStyle/>
          <a:p>
            <a:fld id="{E2130FB8-72BE-904D-8B2D-E341A52778D4}" type="slidenum">
              <a:rPr lang="en-US" smtClean="0"/>
              <a:t>‹#›</a:t>
            </a:fld>
            <a:endParaRPr lang="en-US" dirty="0"/>
          </a:p>
        </p:txBody>
      </p:sp>
    </p:spTree>
    <p:extLst>
      <p:ext uri="{BB962C8B-B14F-4D97-AF65-F5344CB8AC3E}">
        <p14:creationId xmlns:p14="http://schemas.microsoft.com/office/powerpoint/2010/main" val="3826127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492596-3060-7841-A30C-C1FFDD5758B7}"/>
              </a:ext>
            </a:extLst>
          </p:cNvPr>
          <p:cNvSpPr/>
          <p:nvPr userDrawn="1"/>
        </p:nvSpPr>
        <p:spPr>
          <a:xfrm>
            <a:off x="0" y="0"/>
            <a:ext cx="12192000"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6FFA1E-22BD-0E42-BD18-CAF5477D5188}"/>
              </a:ext>
            </a:extLst>
          </p:cNvPr>
          <p:cNvSpPr>
            <a:spLocks noGrp="1"/>
          </p:cNvSpPr>
          <p:nvPr>
            <p:ph type="title"/>
          </p:nvPr>
        </p:nvSpPr>
        <p:spPr>
          <a:xfrm>
            <a:off x="0" y="0"/>
            <a:ext cx="12192000" cy="517585"/>
          </a:xfrm>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D19FA2A7-F432-3D4F-9273-7CDA6732268E}"/>
              </a:ext>
            </a:extLst>
          </p:cNvPr>
          <p:cNvSpPr>
            <a:spLocks noGrp="1"/>
          </p:cNvSpPr>
          <p:nvPr>
            <p:ph idx="1"/>
          </p:nvPr>
        </p:nvSpPr>
        <p:spPr>
          <a:xfrm>
            <a:off x="0" y="630621"/>
            <a:ext cx="12192000" cy="622737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457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65A44-0FC7-9349-92EE-4D29BC1E58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513EB8-0A60-454F-BB02-C7E139133D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10C9671-C63D-C349-A56F-D23D3B85588F}"/>
              </a:ext>
            </a:extLst>
          </p:cNvPr>
          <p:cNvSpPr>
            <a:spLocks noGrp="1"/>
          </p:cNvSpPr>
          <p:nvPr>
            <p:ph type="dt" sz="half" idx="10"/>
          </p:nvPr>
        </p:nvSpPr>
        <p:spPr/>
        <p:txBody>
          <a:bodyPr/>
          <a:lstStyle/>
          <a:p>
            <a:fld id="{E262450B-8AD9-8B4F-8D87-01371273B541}" type="datetimeFigureOut">
              <a:rPr lang="en-US" smtClean="0"/>
              <a:t>1/16/21</a:t>
            </a:fld>
            <a:endParaRPr lang="en-US" dirty="0"/>
          </a:p>
        </p:txBody>
      </p:sp>
      <p:sp>
        <p:nvSpPr>
          <p:cNvPr id="5" name="Footer Placeholder 4">
            <a:extLst>
              <a:ext uri="{FF2B5EF4-FFF2-40B4-BE49-F238E27FC236}">
                <a16:creationId xmlns:a16="http://schemas.microsoft.com/office/drawing/2014/main" id="{786255E6-4806-B148-AC29-2CD954EDB1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26FB0C0-87A6-FE46-A4B2-6C10308FC328}"/>
              </a:ext>
            </a:extLst>
          </p:cNvPr>
          <p:cNvSpPr>
            <a:spLocks noGrp="1"/>
          </p:cNvSpPr>
          <p:nvPr>
            <p:ph type="sldNum" sz="quarter" idx="12"/>
          </p:nvPr>
        </p:nvSpPr>
        <p:spPr/>
        <p:txBody>
          <a:bodyPr/>
          <a:lstStyle/>
          <a:p>
            <a:fld id="{E2130FB8-72BE-904D-8B2D-E341A52778D4}" type="slidenum">
              <a:rPr lang="en-US" smtClean="0"/>
              <a:t>‹#›</a:t>
            </a:fld>
            <a:endParaRPr lang="en-US" dirty="0"/>
          </a:p>
        </p:txBody>
      </p:sp>
    </p:spTree>
    <p:extLst>
      <p:ext uri="{BB962C8B-B14F-4D97-AF65-F5344CB8AC3E}">
        <p14:creationId xmlns:p14="http://schemas.microsoft.com/office/powerpoint/2010/main" val="776368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54D2-4A51-8745-AF91-B03F9304EA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7B7F6-F1DB-804D-8CBF-E259B1F8B4B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4907A9-70D3-4D4D-BA90-BF529DFFCA5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11DB8E-4254-8B43-A839-3AF1B685D671}"/>
              </a:ext>
            </a:extLst>
          </p:cNvPr>
          <p:cNvSpPr>
            <a:spLocks noGrp="1"/>
          </p:cNvSpPr>
          <p:nvPr>
            <p:ph type="dt" sz="half" idx="10"/>
          </p:nvPr>
        </p:nvSpPr>
        <p:spPr/>
        <p:txBody>
          <a:bodyPr/>
          <a:lstStyle/>
          <a:p>
            <a:fld id="{E262450B-8AD9-8B4F-8D87-01371273B541}" type="datetimeFigureOut">
              <a:rPr lang="en-US" smtClean="0"/>
              <a:t>1/16/21</a:t>
            </a:fld>
            <a:endParaRPr lang="en-US" dirty="0"/>
          </a:p>
        </p:txBody>
      </p:sp>
      <p:sp>
        <p:nvSpPr>
          <p:cNvPr id="6" name="Footer Placeholder 5">
            <a:extLst>
              <a:ext uri="{FF2B5EF4-FFF2-40B4-BE49-F238E27FC236}">
                <a16:creationId xmlns:a16="http://schemas.microsoft.com/office/drawing/2014/main" id="{EBDE0CE0-7268-584C-8A3C-858EC7B44E7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1074BC7-00B2-2148-ADC7-DBFEABFA549B}"/>
              </a:ext>
            </a:extLst>
          </p:cNvPr>
          <p:cNvSpPr>
            <a:spLocks noGrp="1"/>
          </p:cNvSpPr>
          <p:nvPr>
            <p:ph type="sldNum" sz="quarter" idx="12"/>
          </p:nvPr>
        </p:nvSpPr>
        <p:spPr/>
        <p:txBody>
          <a:bodyPr/>
          <a:lstStyle/>
          <a:p>
            <a:fld id="{E2130FB8-72BE-904D-8B2D-E341A52778D4}" type="slidenum">
              <a:rPr lang="en-US" smtClean="0"/>
              <a:t>‹#›</a:t>
            </a:fld>
            <a:endParaRPr lang="en-US" dirty="0"/>
          </a:p>
        </p:txBody>
      </p:sp>
    </p:spTree>
    <p:extLst>
      <p:ext uri="{BB962C8B-B14F-4D97-AF65-F5344CB8AC3E}">
        <p14:creationId xmlns:p14="http://schemas.microsoft.com/office/powerpoint/2010/main" val="2630799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DBE7-988B-324A-B7BE-96A60128E5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B7E329-C1C5-9548-9B1C-D6F8C7D6B3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EA643DA-95A0-1B48-98ED-B9B15A3E7B5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A34D69-6987-8443-B9D3-28A940080A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DEE9681-2522-284F-96B0-93BFA7172BD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06B288-0B5C-9F4C-BCF9-BC862279AFFA}"/>
              </a:ext>
            </a:extLst>
          </p:cNvPr>
          <p:cNvSpPr>
            <a:spLocks noGrp="1"/>
          </p:cNvSpPr>
          <p:nvPr>
            <p:ph type="dt" sz="half" idx="10"/>
          </p:nvPr>
        </p:nvSpPr>
        <p:spPr/>
        <p:txBody>
          <a:bodyPr/>
          <a:lstStyle/>
          <a:p>
            <a:fld id="{E262450B-8AD9-8B4F-8D87-01371273B541}" type="datetimeFigureOut">
              <a:rPr lang="en-US" smtClean="0"/>
              <a:t>1/16/21</a:t>
            </a:fld>
            <a:endParaRPr lang="en-US" dirty="0"/>
          </a:p>
        </p:txBody>
      </p:sp>
      <p:sp>
        <p:nvSpPr>
          <p:cNvPr id="8" name="Footer Placeholder 7">
            <a:extLst>
              <a:ext uri="{FF2B5EF4-FFF2-40B4-BE49-F238E27FC236}">
                <a16:creationId xmlns:a16="http://schemas.microsoft.com/office/drawing/2014/main" id="{F37A59F1-DD88-9748-B5FB-4254A2A3E9E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3C2EDCF-D73E-EE42-8C64-9B11C3950BC1}"/>
              </a:ext>
            </a:extLst>
          </p:cNvPr>
          <p:cNvSpPr>
            <a:spLocks noGrp="1"/>
          </p:cNvSpPr>
          <p:nvPr>
            <p:ph type="sldNum" sz="quarter" idx="12"/>
          </p:nvPr>
        </p:nvSpPr>
        <p:spPr/>
        <p:txBody>
          <a:bodyPr/>
          <a:lstStyle/>
          <a:p>
            <a:fld id="{E2130FB8-72BE-904D-8B2D-E341A52778D4}" type="slidenum">
              <a:rPr lang="en-US" smtClean="0"/>
              <a:t>‹#›</a:t>
            </a:fld>
            <a:endParaRPr lang="en-US" dirty="0"/>
          </a:p>
        </p:txBody>
      </p:sp>
    </p:spTree>
    <p:extLst>
      <p:ext uri="{BB962C8B-B14F-4D97-AF65-F5344CB8AC3E}">
        <p14:creationId xmlns:p14="http://schemas.microsoft.com/office/powerpoint/2010/main" val="1533308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A26CB-7505-8341-BCEB-76E3BA5506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63B261-5D17-8E45-B801-6AD7DEEB44EE}"/>
              </a:ext>
            </a:extLst>
          </p:cNvPr>
          <p:cNvSpPr>
            <a:spLocks noGrp="1"/>
          </p:cNvSpPr>
          <p:nvPr>
            <p:ph type="dt" sz="half" idx="10"/>
          </p:nvPr>
        </p:nvSpPr>
        <p:spPr/>
        <p:txBody>
          <a:bodyPr/>
          <a:lstStyle/>
          <a:p>
            <a:fld id="{E262450B-8AD9-8B4F-8D87-01371273B541}" type="datetimeFigureOut">
              <a:rPr lang="en-US" smtClean="0"/>
              <a:t>1/16/21</a:t>
            </a:fld>
            <a:endParaRPr lang="en-US" dirty="0"/>
          </a:p>
        </p:txBody>
      </p:sp>
      <p:sp>
        <p:nvSpPr>
          <p:cNvPr id="4" name="Footer Placeholder 3">
            <a:extLst>
              <a:ext uri="{FF2B5EF4-FFF2-40B4-BE49-F238E27FC236}">
                <a16:creationId xmlns:a16="http://schemas.microsoft.com/office/drawing/2014/main" id="{4F5DF3F6-CE91-7348-B969-F4724F3B1B9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E140EAA-3C47-F14D-A885-BB3CBB61E3C9}"/>
              </a:ext>
            </a:extLst>
          </p:cNvPr>
          <p:cNvSpPr>
            <a:spLocks noGrp="1"/>
          </p:cNvSpPr>
          <p:nvPr>
            <p:ph type="sldNum" sz="quarter" idx="12"/>
          </p:nvPr>
        </p:nvSpPr>
        <p:spPr/>
        <p:txBody>
          <a:bodyPr/>
          <a:lstStyle/>
          <a:p>
            <a:fld id="{E2130FB8-72BE-904D-8B2D-E341A52778D4}" type="slidenum">
              <a:rPr lang="en-US" smtClean="0"/>
              <a:t>‹#›</a:t>
            </a:fld>
            <a:endParaRPr lang="en-US" dirty="0"/>
          </a:p>
        </p:txBody>
      </p:sp>
    </p:spTree>
    <p:extLst>
      <p:ext uri="{BB962C8B-B14F-4D97-AF65-F5344CB8AC3E}">
        <p14:creationId xmlns:p14="http://schemas.microsoft.com/office/powerpoint/2010/main" val="1904969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A5B890-C588-5745-94A8-43302ABF517C}"/>
              </a:ext>
            </a:extLst>
          </p:cNvPr>
          <p:cNvSpPr>
            <a:spLocks noGrp="1"/>
          </p:cNvSpPr>
          <p:nvPr>
            <p:ph type="dt" sz="half" idx="10"/>
          </p:nvPr>
        </p:nvSpPr>
        <p:spPr/>
        <p:txBody>
          <a:bodyPr/>
          <a:lstStyle/>
          <a:p>
            <a:fld id="{E262450B-8AD9-8B4F-8D87-01371273B541}" type="datetimeFigureOut">
              <a:rPr lang="en-US" smtClean="0"/>
              <a:t>1/16/21</a:t>
            </a:fld>
            <a:endParaRPr lang="en-US" dirty="0"/>
          </a:p>
        </p:txBody>
      </p:sp>
      <p:sp>
        <p:nvSpPr>
          <p:cNvPr id="3" name="Footer Placeholder 2">
            <a:extLst>
              <a:ext uri="{FF2B5EF4-FFF2-40B4-BE49-F238E27FC236}">
                <a16:creationId xmlns:a16="http://schemas.microsoft.com/office/drawing/2014/main" id="{9D110DCC-E1C4-FC4A-8A20-CABAA247119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15772E-358F-C441-AADE-08A1D160516A}"/>
              </a:ext>
            </a:extLst>
          </p:cNvPr>
          <p:cNvSpPr>
            <a:spLocks noGrp="1"/>
          </p:cNvSpPr>
          <p:nvPr>
            <p:ph type="sldNum" sz="quarter" idx="12"/>
          </p:nvPr>
        </p:nvSpPr>
        <p:spPr/>
        <p:txBody>
          <a:bodyPr/>
          <a:lstStyle/>
          <a:p>
            <a:fld id="{E2130FB8-72BE-904D-8B2D-E341A52778D4}" type="slidenum">
              <a:rPr lang="en-US" smtClean="0"/>
              <a:t>‹#›</a:t>
            </a:fld>
            <a:endParaRPr lang="en-US" dirty="0"/>
          </a:p>
        </p:txBody>
      </p:sp>
    </p:spTree>
    <p:extLst>
      <p:ext uri="{BB962C8B-B14F-4D97-AF65-F5344CB8AC3E}">
        <p14:creationId xmlns:p14="http://schemas.microsoft.com/office/powerpoint/2010/main" val="3367966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93B1A-2CA3-104A-9C1D-BE66E2D4CF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3E9AF5-7408-5642-AB9C-59B7E7F259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58E081-028B-D149-8FF5-4117851671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EB779BD-F7FF-224D-B388-3A5A285340EC}"/>
              </a:ext>
            </a:extLst>
          </p:cNvPr>
          <p:cNvSpPr>
            <a:spLocks noGrp="1"/>
          </p:cNvSpPr>
          <p:nvPr>
            <p:ph type="dt" sz="half" idx="10"/>
          </p:nvPr>
        </p:nvSpPr>
        <p:spPr/>
        <p:txBody>
          <a:bodyPr/>
          <a:lstStyle/>
          <a:p>
            <a:fld id="{E262450B-8AD9-8B4F-8D87-01371273B541}" type="datetimeFigureOut">
              <a:rPr lang="en-US" smtClean="0"/>
              <a:t>1/16/21</a:t>
            </a:fld>
            <a:endParaRPr lang="en-US" dirty="0"/>
          </a:p>
        </p:txBody>
      </p:sp>
      <p:sp>
        <p:nvSpPr>
          <p:cNvPr id="6" name="Footer Placeholder 5">
            <a:extLst>
              <a:ext uri="{FF2B5EF4-FFF2-40B4-BE49-F238E27FC236}">
                <a16:creationId xmlns:a16="http://schemas.microsoft.com/office/drawing/2014/main" id="{33C33E01-6792-4349-8F7B-2126BFADD16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C01AF66-67E9-8C40-9FBA-79B123A60BEA}"/>
              </a:ext>
            </a:extLst>
          </p:cNvPr>
          <p:cNvSpPr>
            <a:spLocks noGrp="1"/>
          </p:cNvSpPr>
          <p:nvPr>
            <p:ph type="sldNum" sz="quarter" idx="12"/>
          </p:nvPr>
        </p:nvSpPr>
        <p:spPr/>
        <p:txBody>
          <a:bodyPr/>
          <a:lstStyle/>
          <a:p>
            <a:fld id="{E2130FB8-72BE-904D-8B2D-E341A52778D4}" type="slidenum">
              <a:rPr lang="en-US" smtClean="0"/>
              <a:t>‹#›</a:t>
            </a:fld>
            <a:endParaRPr lang="en-US" dirty="0"/>
          </a:p>
        </p:txBody>
      </p:sp>
    </p:spTree>
    <p:extLst>
      <p:ext uri="{BB962C8B-B14F-4D97-AF65-F5344CB8AC3E}">
        <p14:creationId xmlns:p14="http://schemas.microsoft.com/office/powerpoint/2010/main" val="2324932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4CF69-0687-E144-A84D-40A71BB890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F124A7-F4A0-4646-B10C-349AFC464E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BCEF9D4-220A-7146-B1CC-14698C5CB0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FB8D0A1-C4A7-A94F-B17F-6F35B1D7DE43}"/>
              </a:ext>
            </a:extLst>
          </p:cNvPr>
          <p:cNvSpPr>
            <a:spLocks noGrp="1"/>
          </p:cNvSpPr>
          <p:nvPr>
            <p:ph type="dt" sz="half" idx="10"/>
          </p:nvPr>
        </p:nvSpPr>
        <p:spPr/>
        <p:txBody>
          <a:bodyPr/>
          <a:lstStyle/>
          <a:p>
            <a:fld id="{E262450B-8AD9-8B4F-8D87-01371273B541}" type="datetimeFigureOut">
              <a:rPr lang="en-US" smtClean="0"/>
              <a:t>1/16/21</a:t>
            </a:fld>
            <a:endParaRPr lang="en-US" dirty="0"/>
          </a:p>
        </p:txBody>
      </p:sp>
      <p:sp>
        <p:nvSpPr>
          <p:cNvPr id="6" name="Footer Placeholder 5">
            <a:extLst>
              <a:ext uri="{FF2B5EF4-FFF2-40B4-BE49-F238E27FC236}">
                <a16:creationId xmlns:a16="http://schemas.microsoft.com/office/drawing/2014/main" id="{D017FB2E-DEF3-1546-B558-1463D0CF8F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644C81A-4353-1748-AA2E-AF0DCB1F0994}"/>
              </a:ext>
            </a:extLst>
          </p:cNvPr>
          <p:cNvSpPr>
            <a:spLocks noGrp="1"/>
          </p:cNvSpPr>
          <p:nvPr>
            <p:ph type="sldNum" sz="quarter" idx="12"/>
          </p:nvPr>
        </p:nvSpPr>
        <p:spPr/>
        <p:txBody>
          <a:bodyPr/>
          <a:lstStyle/>
          <a:p>
            <a:fld id="{E2130FB8-72BE-904D-8B2D-E341A52778D4}" type="slidenum">
              <a:rPr lang="en-US" smtClean="0"/>
              <a:t>‹#›</a:t>
            </a:fld>
            <a:endParaRPr lang="en-US" dirty="0"/>
          </a:p>
        </p:txBody>
      </p:sp>
    </p:spTree>
    <p:extLst>
      <p:ext uri="{BB962C8B-B14F-4D97-AF65-F5344CB8AC3E}">
        <p14:creationId xmlns:p14="http://schemas.microsoft.com/office/powerpoint/2010/main" val="1607910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702CF4-9D35-FD4C-A887-72E403D678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DDACC5-999A-D24D-B257-F3296A559F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D06245-138A-344B-A1D8-95B7B8CB7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2450B-8AD9-8B4F-8D87-01371273B541}" type="datetimeFigureOut">
              <a:rPr lang="en-US" smtClean="0"/>
              <a:t>1/16/21</a:t>
            </a:fld>
            <a:endParaRPr lang="en-US" dirty="0"/>
          </a:p>
        </p:txBody>
      </p:sp>
      <p:sp>
        <p:nvSpPr>
          <p:cNvPr id="5" name="Footer Placeholder 4">
            <a:extLst>
              <a:ext uri="{FF2B5EF4-FFF2-40B4-BE49-F238E27FC236}">
                <a16:creationId xmlns:a16="http://schemas.microsoft.com/office/drawing/2014/main" id="{65882AC2-A4C3-8F47-83BA-67CCBFFCFC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15119BA-6979-CA4B-904A-C2467B7768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130FB8-72BE-904D-8B2D-E341A52778D4}" type="slidenum">
              <a:rPr lang="en-US" smtClean="0"/>
              <a:t>‹#›</a:t>
            </a:fld>
            <a:endParaRPr lang="en-US" dirty="0"/>
          </a:p>
        </p:txBody>
      </p:sp>
    </p:spTree>
    <p:extLst>
      <p:ext uri="{BB962C8B-B14F-4D97-AF65-F5344CB8AC3E}">
        <p14:creationId xmlns:p14="http://schemas.microsoft.com/office/powerpoint/2010/main" val="727372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471C-2E1E-D946-9898-CE73B0F18415}"/>
              </a:ext>
            </a:extLst>
          </p:cNvPr>
          <p:cNvSpPr>
            <a:spLocks noGrp="1"/>
          </p:cNvSpPr>
          <p:nvPr>
            <p:ph type="title"/>
          </p:nvPr>
        </p:nvSpPr>
        <p:spPr/>
        <p:txBody>
          <a:bodyPr>
            <a:normAutofit fontScale="90000"/>
          </a:bodyPr>
          <a:lstStyle/>
          <a:p>
            <a:r>
              <a:rPr lang="en-GB" dirty="0"/>
              <a:t>9618 Course Notes</a:t>
            </a:r>
          </a:p>
        </p:txBody>
      </p:sp>
      <p:sp>
        <p:nvSpPr>
          <p:cNvPr id="3" name="Content Placeholder 2">
            <a:extLst>
              <a:ext uri="{FF2B5EF4-FFF2-40B4-BE49-F238E27FC236}">
                <a16:creationId xmlns:a16="http://schemas.microsoft.com/office/drawing/2014/main" id="{599C5FB3-4588-A04F-8082-80161E36D9B5}"/>
              </a:ext>
            </a:extLst>
          </p:cNvPr>
          <p:cNvSpPr>
            <a:spLocks noGrp="1"/>
          </p:cNvSpPr>
          <p:nvPr>
            <p:ph idx="1"/>
          </p:nvPr>
        </p:nvSpPr>
        <p:spPr/>
        <p:txBody>
          <a:bodyPr>
            <a:normAutofit fontScale="92500" lnSpcReduction="20000"/>
          </a:bodyPr>
          <a:lstStyle/>
          <a:p>
            <a:r>
              <a:rPr lang="en-GB" dirty="0"/>
              <a:t>Year 12:</a:t>
            </a:r>
          </a:p>
          <a:p>
            <a:r>
              <a:rPr lang="en-GB" dirty="0"/>
              <a:t>Paper 1 : Theory : </a:t>
            </a:r>
            <a:br>
              <a:rPr lang="en-GB" dirty="0"/>
            </a:br>
            <a:r>
              <a:rPr lang="en-GB" dirty="0"/>
              <a:t>Written Paper : 75 Marks : 1hr 30min : Section 1 – 8</a:t>
            </a:r>
          </a:p>
          <a:p>
            <a:endParaRPr lang="en-GB" dirty="0"/>
          </a:p>
          <a:p>
            <a:r>
              <a:rPr lang="en-GB" dirty="0"/>
              <a:t>Paper 2: Fundamental Problem-solving and Programming Skills : </a:t>
            </a:r>
          </a:p>
          <a:p>
            <a:r>
              <a:rPr lang="en-GB" dirty="0"/>
              <a:t>Written Paper : 75 Marks : 2hr : Section 9 – 12</a:t>
            </a:r>
          </a:p>
          <a:p>
            <a:r>
              <a:rPr lang="en-GB" dirty="0"/>
              <a:t>Pseudocode</a:t>
            </a:r>
          </a:p>
          <a:p>
            <a:endParaRPr lang="en-GB" dirty="0"/>
          </a:p>
          <a:p>
            <a:r>
              <a:rPr lang="en-GB" dirty="0"/>
              <a:t>Year 13:</a:t>
            </a:r>
          </a:p>
          <a:p>
            <a:r>
              <a:rPr lang="en-GB" dirty="0"/>
              <a:t>Paper 3: Advanced Theory : </a:t>
            </a:r>
          </a:p>
          <a:p>
            <a:r>
              <a:rPr lang="en-GB" dirty="0"/>
              <a:t>Written Paper : 75 Marks : 1hr 30 : Section 13 – 20</a:t>
            </a:r>
          </a:p>
          <a:p>
            <a:endParaRPr lang="en-GB" dirty="0"/>
          </a:p>
          <a:p>
            <a:r>
              <a:rPr lang="en-GB" dirty="0"/>
              <a:t>Paper 4: Practical</a:t>
            </a:r>
          </a:p>
          <a:p>
            <a:r>
              <a:rPr lang="en-GB" dirty="0"/>
              <a:t>Practical : 75 Marks : 2hr 30: Section 19 – 20 </a:t>
            </a:r>
          </a:p>
          <a:p>
            <a:r>
              <a:rPr lang="en-GB" dirty="0"/>
              <a:t>Python</a:t>
            </a:r>
          </a:p>
          <a:p>
            <a:endParaRPr lang="en-GB" dirty="0"/>
          </a:p>
        </p:txBody>
      </p:sp>
    </p:spTree>
    <p:extLst>
      <p:ext uri="{BB962C8B-B14F-4D97-AF65-F5344CB8AC3E}">
        <p14:creationId xmlns:p14="http://schemas.microsoft.com/office/powerpoint/2010/main" val="19970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Fill in the blanks</a:t>
            </a:r>
          </a:p>
        </p:txBody>
      </p:sp>
      <p:sp>
        <p:nvSpPr>
          <p:cNvPr id="3" name="Content Placeholder 2"/>
          <p:cNvSpPr>
            <a:spLocks noGrp="1"/>
          </p:cNvSpPr>
          <p:nvPr>
            <p:ph idx="1"/>
          </p:nvPr>
        </p:nvSpPr>
        <p:spPr/>
        <p:txBody>
          <a:bodyPr/>
          <a:lstStyle/>
          <a:p>
            <a:r>
              <a:rPr lang="en-US" dirty="0"/>
              <a:t>Computers use a base 2 number system called Binary. It only uses 1 and 0. </a:t>
            </a:r>
          </a:p>
          <a:p>
            <a:endParaRPr lang="en-US" dirty="0"/>
          </a:p>
          <a:p>
            <a:r>
              <a:rPr lang="en-US" dirty="0"/>
              <a:t>Decimal is a base 10 number system. It is also called denary. It uses the numbers 0,1,2,3,4,5,6,7,8,9</a:t>
            </a:r>
          </a:p>
          <a:p>
            <a:endParaRPr lang="en-US" dirty="0"/>
          </a:p>
          <a:p>
            <a:r>
              <a:rPr lang="en-US" dirty="0"/>
              <a:t>Hexadecimal is base 16. It uses 0,1,2,3,4,5,6,7,8,9,A,B,C,D,E and F</a:t>
            </a:r>
          </a:p>
        </p:txBody>
      </p:sp>
      <p:sp>
        <p:nvSpPr>
          <p:cNvPr id="4" name="Rectangle 3"/>
          <p:cNvSpPr/>
          <p:nvPr/>
        </p:nvSpPr>
        <p:spPr>
          <a:xfrm>
            <a:off x="3287066" y="568339"/>
            <a:ext cx="267344" cy="574148"/>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6824150" y="584323"/>
            <a:ext cx="965184" cy="574148"/>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9567332" y="584323"/>
            <a:ext cx="1354668" cy="574148"/>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1840357" y="1534072"/>
            <a:ext cx="1156843" cy="514861"/>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7612541" y="1625550"/>
            <a:ext cx="1125059" cy="454773"/>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68193" y="2111215"/>
            <a:ext cx="3544327" cy="421748"/>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68193" y="2927543"/>
            <a:ext cx="1896074" cy="574148"/>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033066" y="3003743"/>
            <a:ext cx="472543" cy="421748"/>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907F12A-AFEF-6945-B3CC-E64682073F0F}"/>
              </a:ext>
            </a:extLst>
          </p:cNvPr>
          <p:cNvSpPr/>
          <p:nvPr/>
        </p:nvSpPr>
        <p:spPr>
          <a:xfrm>
            <a:off x="4625413" y="3042567"/>
            <a:ext cx="4941919" cy="421748"/>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521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Hexadecimal </a:t>
            </a:r>
          </a:p>
        </p:txBody>
      </p:sp>
      <p:sp>
        <p:nvSpPr>
          <p:cNvPr id="3" name="Content Placeholder 2"/>
          <p:cNvSpPr>
            <a:spLocks noGrp="1"/>
          </p:cNvSpPr>
          <p:nvPr>
            <p:ph idx="1"/>
          </p:nvPr>
        </p:nvSpPr>
        <p:spPr/>
        <p:txBody>
          <a:bodyPr/>
          <a:lstStyle/>
          <a:p>
            <a:r>
              <a:rPr lang="en-US" dirty="0"/>
              <a:t>Hexadecimal uses base 16. </a:t>
            </a:r>
          </a:p>
          <a:p>
            <a:endParaRPr lang="en-US" dirty="0"/>
          </a:p>
          <a:p>
            <a:r>
              <a:rPr lang="en-US" dirty="0"/>
              <a:t>0,1,2,3,4,5,6,7,8,9,A,B,C,D,E and F</a:t>
            </a:r>
          </a:p>
          <a:p>
            <a:endParaRPr lang="en-US" dirty="0"/>
          </a:p>
          <a:p>
            <a:r>
              <a:rPr lang="en-US" dirty="0"/>
              <a:t>Why??</a:t>
            </a:r>
          </a:p>
        </p:txBody>
      </p:sp>
      <p:sp>
        <p:nvSpPr>
          <p:cNvPr id="4" name="Rectangle 3"/>
          <p:cNvSpPr/>
          <p:nvPr/>
        </p:nvSpPr>
        <p:spPr>
          <a:xfrm>
            <a:off x="3422272" y="521716"/>
            <a:ext cx="642631" cy="574148"/>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0" y="1491788"/>
            <a:ext cx="8262975" cy="574148"/>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285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A-F in Hex?</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88383146"/>
              </p:ext>
            </p:extLst>
          </p:nvPr>
        </p:nvGraphicFramePr>
        <p:xfrm>
          <a:off x="7372150" y="0"/>
          <a:ext cx="3220660" cy="6583680"/>
        </p:xfrm>
        <a:graphic>
          <a:graphicData uri="http://schemas.openxmlformats.org/drawingml/2006/table">
            <a:tbl>
              <a:tblPr firstRow="1" bandRow="1">
                <a:tableStyleId>{8799B23B-EC83-4686-B30A-512413B5E67A}</a:tableStyleId>
              </a:tblPr>
              <a:tblGrid>
                <a:gridCol w="1031781">
                  <a:extLst>
                    <a:ext uri="{9D8B030D-6E8A-4147-A177-3AD203B41FA5}">
                      <a16:colId xmlns:a16="http://schemas.microsoft.com/office/drawing/2014/main" val="20000"/>
                    </a:ext>
                  </a:extLst>
                </a:gridCol>
                <a:gridCol w="1086085">
                  <a:extLst>
                    <a:ext uri="{9D8B030D-6E8A-4147-A177-3AD203B41FA5}">
                      <a16:colId xmlns:a16="http://schemas.microsoft.com/office/drawing/2014/main" val="20001"/>
                    </a:ext>
                  </a:extLst>
                </a:gridCol>
                <a:gridCol w="1102794">
                  <a:extLst>
                    <a:ext uri="{9D8B030D-6E8A-4147-A177-3AD203B41FA5}">
                      <a16:colId xmlns:a16="http://schemas.microsoft.com/office/drawing/2014/main" val="20002"/>
                    </a:ext>
                  </a:extLst>
                </a:gridCol>
              </a:tblGrid>
              <a:tr h="364589">
                <a:tc>
                  <a:txBody>
                    <a:bodyPr/>
                    <a:lstStyle/>
                    <a:p>
                      <a:pPr algn="ctr"/>
                      <a:r>
                        <a:rPr lang="en-US" sz="1800" b="1" dirty="0">
                          <a:solidFill>
                            <a:schemeClr val="bg1"/>
                          </a:solidFill>
                          <a:latin typeface="Avenir Book"/>
                          <a:cs typeface="Avenir Book"/>
                        </a:rPr>
                        <a:t>Binary </a:t>
                      </a:r>
                    </a:p>
                  </a:txBody>
                  <a:tcPr/>
                </a:tc>
                <a:tc>
                  <a:txBody>
                    <a:bodyPr/>
                    <a:lstStyle/>
                    <a:p>
                      <a:pPr algn="ctr"/>
                      <a:r>
                        <a:rPr lang="en-US" sz="1800" b="1" dirty="0">
                          <a:solidFill>
                            <a:schemeClr val="bg1"/>
                          </a:solidFill>
                          <a:latin typeface="Avenir Book"/>
                          <a:cs typeface="Avenir Book"/>
                        </a:rPr>
                        <a:t>Denary</a:t>
                      </a:r>
                    </a:p>
                  </a:txBody>
                  <a:tcPr/>
                </a:tc>
                <a:tc>
                  <a:txBody>
                    <a:bodyPr/>
                    <a:lstStyle/>
                    <a:p>
                      <a:pPr algn="ctr"/>
                      <a:r>
                        <a:rPr lang="en-US" sz="1800" b="1" dirty="0">
                          <a:solidFill>
                            <a:schemeClr val="bg1"/>
                          </a:solidFill>
                          <a:latin typeface="Avenir Book"/>
                          <a:cs typeface="Avenir Book"/>
                        </a:rPr>
                        <a:t>Hex</a:t>
                      </a:r>
                    </a:p>
                  </a:txBody>
                  <a:tcPr/>
                </a:tc>
                <a:extLst>
                  <a:ext uri="{0D108BD9-81ED-4DB2-BD59-A6C34878D82A}">
                    <a16:rowId xmlns:a16="http://schemas.microsoft.com/office/drawing/2014/main" val="10000"/>
                  </a:ext>
                </a:extLst>
              </a:tr>
              <a:tr h="364589">
                <a:tc>
                  <a:txBody>
                    <a:bodyPr/>
                    <a:lstStyle/>
                    <a:p>
                      <a:pPr algn="ctr"/>
                      <a:r>
                        <a:rPr lang="en-US" sz="1800" b="1" dirty="0">
                          <a:solidFill>
                            <a:schemeClr val="bg1"/>
                          </a:solidFill>
                          <a:latin typeface="Avenir Book"/>
                          <a:cs typeface="Avenir Book"/>
                        </a:rPr>
                        <a:t>Base 2</a:t>
                      </a:r>
                    </a:p>
                  </a:txBody>
                  <a:tcPr/>
                </a:tc>
                <a:tc>
                  <a:txBody>
                    <a:bodyPr/>
                    <a:lstStyle/>
                    <a:p>
                      <a:pPr algn="ctr"/>
                      <a:r>
                        <a:rPr lang="en-US" sz="1800" b="1" dirty="0">
                          <a:solidFill>
                            <a:schemeClr val="bg1"/>
                          </a:solidFill>
                          <a:latin typeface="Avenir Book"/>
                          <a:cs typeface="Avenir Book"/>
                        </a:rPr>
                        <a:t>Base 10 </a:t>
                      </a:r>
                    </a:p>
                  </a:txBody>
                  <a:tcPr/>
                </a:tc>
                <a:tc>
                  <a:txBody>
                    <a:bodyPr/>
                    <a:lstStyle/>
                    <a:p>
                      <a:pPr algn="ctr"/>
                      <a:r>
                        <a:rPr lang="en-US" sz="1800" b="1" dirty="0">
                          <a:solidFill>
                            <a:schemeClr val="bg1"/>
                          </a:solidFill>
                          <a:latin typeface="Avenir Book"/>
                          <a:cs typeface="Avenir Book"/>
                        </a:rPr>
                        <a:t>Base 16</a:t>
                      </a:r>
                    </a:p>
                  </a:txBody>
                  <a:tcPr/>
                </a:tc>
                <a:extLst>
                  <a:ext uri="{0D108BD9-81ED-4DB2-BD59-A6C34878D82A}">
                    <a16:rowId xmlns:a16="http://schemas.microsoft.com/office/drawing/2014/main" val="10001"/>
                  </a:ext>
                </a:extLst>
              </a:tr>
              <a:tr h="364589">
                <a:tc>
                  <a:txBody>
                    <a:bodyPr/>
                    <a:lstStyle/>
                    <a:p>
                      <a:pPr algn="ctr"/>
                      <a:r>
                        <a:rPr lang="en-US" sz="1800" dirty="0">
                          <a:solidFill>
                            <a:schemeClr val="bg1"/>
                          </a:solidFill>
                          <a:latin typeface="Avenir Book"/>
                          <a:cs typeface="Avenir Book"/>
                        </a:rPr>
                        <a:t>0000</a:t>
                      </a:r>
                    </a:p>
                  </a:txBody>
                  <a:tcPr/>
                </a:tc>
                <a:tc>
                  <a:txBody>
                    <a:bodyPr/>
                    <a:lstStyle/>
                    <a:p>
                      <a:pPr algn="ctr"/>
                      <a:r>
                        <a:rPr lang="en-US" sz="1800" dirty="0">
                          <a:solidFill>
                            <a:schemeClr val="bg1"/>
                          </a:solidFill>
                          <a:latin typeface="Avenir Book"/>
                          <a:cs typeface="Avenir Book"/>
                        </a:rPr>
                        <a:t>0</a:t>
                      </a:r>
                    </a:p>
                  </a:txBody>
                  <a:tcPr/>
                </a:tc>
                <a:tc>
                  <a:txBody>
                    <a:bodyPr/>
                    <a:lstStyle/>
                    <a:p>
                      <a:pPr algn="ctr"/>
                      <a:r>
                        <a:rPr lang="en-US" sz="1800" dirty="0">
                          <a:solidFill>
                            <a:schemeClr val="bg1"/>
                          </a:solidFill>
                          <a:latin typeface="Avenir Book"/>
                          <a:cs typeface="Avenir Book"/>
                        </a:rPr>
                        <a:t>0</a:t>
                      </a:r>
                    </a:p>
                  </a:txBody>
                  <a:tcPr/>
                </a:tc>
                <a:extLst>
                  <a:ext uri="{0D108BD9-81ED-4DB2-BD59-A6C34878D82A}">
                    <a16:rowId xmlns:a16="http://schemas.microsoft.com/office/drawing/2014/main" val="10002"/>
                  </a:ext>
                </a:extLst>
              </a:tr>
              <a:tr h="364589">
                <a:tc>
                  <a:txBody>
                    <a:bodyPr/>
                    <a:lstStyle/>
                    <a:p>
                      <a:pPr algn="ctr"/>
                      <a:r>
                        <a:rPr lang="en-US" sz="1800" dirty="0">
                          <a:solidFill>
                            <a:schemeClr val="bg1"/>
                          </a:solidFill>
                          <a:latin typeface="Avenir Book"/>
                          <a:cs typeface="Avenir Book"/>
                        </a:rPr>
                        <a:t>0001</a:t>
                      </a:r>
                    </a:p>
                  </a:txBody>
                  <a:tcPr/>
                </a:tc>
                <a:tc>
                  <a:txBody>
                    <a:bodyPr/>
                    <a:lstStyle/>
                    <a:p>
                      <a:pPr algn="ctr"/>
                      <a:r>
                        <a:rPr lang="en-US" sz="1800" dirty="0">
                          <a:solidFill>
                            <a:schemeClr val="bg1"/>
                          </a:solidFill>
                          <a:latin typeface="Avenir Book"/>
                          <a:cs typeface="Avenir Book"/>
                        </a:rPr>
                        <a:t>1</a:t>
                      </a:r>
                    </a:p>
                  </a:txBody>
                  <a:tcPr/>
                </a:tc>
                <a:tc>
                  <a:txBody>
                    <a:bodyPr/>
                    <a:lstStyle/>
                    <a:p>
                      <a:pPr algn="ctr"/>
                      <a:r>
                        <a:rPr lang="en-US" sz="1800" dirty="0">
                          <a:solidFill>
                            <a:schemeClr val="bg1"/>
                          </a:solidFill>
                          <a:latin typeface="Avenir Book"/>
                          <a:cs typeface="Avenir Book"/>
                        </a:rPr>
                        <a:t>1</a:t>
                      </a:r>
                    </a:p>
                  </a:txBody>
                  <a:tcPr/>
                </a:tc>
                <a:extLst>
                  <a:ext uri="{0D108BD9-81ED-4DB2-BD59-A6C34878D82A}">
                    <a16:rowId xmlns:a16="http://schemas.microsoft.com/office/drawing/2014/main" val="10003"/>
                  </a:ext>
                </a:extLst>
              </a:tr>
              <a:tr h="364589">
                <a:tc>
                  <a:txBody>
                    <a:bodyPr/>
                    <a:lstStyle/>
                    <a:p>
                      <a:pPr algn="ctr"/>
                      <a:r>
                        <a:rPr lang="en-US" sz="1800" dirty="0">
                          <a:solidFill>
                            <a:schemeClr val="bg1"/>
                          </a:solidFill>
                          <a:latin typeface="Avenir Book"/>
                          <a:cs typeface="Avenir Book"/>
                        </a:rPr>
                        <a:t>0010</a:t>
                      </a:r>
                    </a:p>
                  </a:txBody>
                  <a:tcPr/>
                </a:tc>
                <a:tc>
                  <a:txBody>
                    <a:bodyPr/>
                    <a:lstStyle/>
                    <a:p>
                      <a:pPr algn="ctr"/>
                      <a:r>
                        <a:rPr lang="en-US" sz="1800" dirty="0">
                          <a:solidFill>
                            <a:schemeClr val="bg1"/>
                          </a:solidFill>
                          <a:latin typeface="Avenir Book"/>
                          <a:cs typeface="Avenir Book"/>
                        </a:rPr>
                        <a:t>2</a:t>
                      </a:r>
                    </a:p>
                  </a:txBody>
                  <a:tcPr/>
                </a:tc>
                <a:tc>
                  <a:txBody>
                    <a:bodyPr/>
                    <a:lstStyle/>
                    <a:p>
                      <a:pPr algn="ctr"/>
                      <a:r>
                        <a:rPr lang="en-US" sz="1800" dirty="0">
                          <a:solidFill>
                            <a:schemeClr val="bg1"/>
                          </a:solidFill>
                          <a:latin typeface="Avenir Book"/>
                          <a:cs typeface="Avenir Book"/>
                        </a:rPr>
                        <a:t>2</a:t>
                      </a:r>
                    </a:p>
                  </a:txBody>
                  <a:tcPr/>
                </a:tc>
                <a:extLst>
                  <a:ext uri="{0D108BD9-81ED-4DB2-BD59-A6C34878D82A}">
                    <a16:rowId xmlns:a16="http://schemas.microsoft.com/office/drawing/2014/main" val="10004"/>
                  </a:ext>
                </a:extLst>
              </a:tr>
              <a:tr h="364589">
                <a:tc>
                  <a:txBody>
                    <a:bodyPr/>
                    <a:lstStyle/>
                    <a:p>
                      <a:pPr algn="ctr"/>
                      <a:r>
                        <a:rPr lang="en-US" sz="1800" dirty="0">
                          <a:solidFill>
                            <a:schemeClr val="bg1"/>
                          </a:solidFill>
                          <a:latin typeface="Avenir Book"/>
                          <a:cs typeface="Avenir Book"/>
                        </a:rPr>
                        <a:t>0011</a:t>
                      </a:r>
                    </a:p>
                  </a:txBody>
                  <a:tcPr/>
                </a:tc>
                <a:tc>
                  <a:txBody>
                    <a:bodyPr/>
                    <a:lstStyle/>
                    <a:p>
                      <a:pPr algn="ctr"/>
                      <a:r>
                        <a:rPr lang="en-US" sz="1800" dirty="0">
                          <a:solidFill>
                            <a:schemeClr val="bg1"/>
                          </a:solidFill>
                          <a:latin typeface="Avenir Book"/>
                          <a:cs typeface="Avenir Book"/>
                        </a:rPr>
                        <a:t>3</a:t>
                      </a:r>
                    </a:p>
                  </a:txBody>
                  <a:tcPr/>
                </a:tc>
                <a:tc>
                  <a:txBody>
                    <a:bodyPr/>
                    <a:lstStyle/>
                    <a:p>
                      <a:pPr algn="ctr"/>
                      <a:r>
                        <a:rPr lang="en-US" sz="1800" dirty="0">
                          <a:solidFill>
                            <a:schemeClr val="bg1"/>
                          </a:solidFill>
                          <a:latin typeface="Avenir Book"/>
                          <a:cs typeface="Avenir Book"/>
                        </a:rPr>
                        <a:t>3</a:t>
                      </a:r>
                    </a:p>
                  </a:txBody>
                  <a:tcPr/>
                </a:tc>
                <a:extLst>
                  <a:ext uri="{0D108BD9-81ED-4DB2-BD59-A6C34878D82A}">
                    <a16:rowId xmlns:a16="http://schemas.microsoft.com/office/drawing/2014/main" val="10005"/>
                  </a:ext>
                </a:extLst>
              </a:tr>
              <a:tr h="364589">
                <a:tc>
                  <a:txBody>
                    <a:bodyPr/>
                    <a:lstStyle/>
                    <a:p>
                      <a:pPr algn="ctr"/>
                      <a:r>
                        <a:rPr lang="en-US" sz="1800" dirty="0">
                          <a:solidFill>
                            <a:schemeClr val="bg1"/>
                          </a:solidFill>
                          <a:latin typeface="Avenir Book"/>
                          <a:cs typeface="Avenir Book"/>
                        </a:rPr>
                        <a:t>0100</a:t>
                      </a:r>
                    </a:p>
                  </a:txBody>
                  <a:tcPr/>
                </a:tc>
                <a:tc>
                  <a:txBody>
                    <a:bodyPr/>
                    <a:lstStyle/>
                    <a:p>
                      <a:pPr algn="ctr"/>
                      <a:r>
                        <a:rPr lang="en-US" sz="1800" dirty="0">
                          <a:solidFill>
                            <a:schemeClr val="bg1"/>
                          </a:solidFill>
                          <a:latin typeface="Avenir Book"/>
                          <a:cs typeface="Avenir Book"/>
                        </a:rPr>
                        <a:t>4</a:t>
                      </a:r>
                    </a:p>
                  </a:txBody>
                  <a:tcPr/>
                </a:tc>
                <a:tc>
                  <a:txBody>
                    <a:bodyPr/>
                    <a:lstStyle/>
                    <a:p>
                      <a:pPr algn="ctr"/>
                      <a:r>
                        <a:rPr lang="en-US" sz="1800" dirty="0">
                          <a:solidFill>
                            <a:schemeClr val="bg1"/>
                          </a:solidFill>
                          <a:latin typeface="Avenir Book"/>
                          <a:cs typeface="Avenir Book"/>
                        </a:rPr>
                        <a:t>4</a:t>
                      </a:r>
                    </a:p>
                  </a:txBody>
                  <a:tcPr/>
                </a:tc>
                <a:extLst>
                  <a:ext uri="{0D108BD9-81ED-4DB2-BD59-A6C34878D82A}">
                    <a16:rowId xmlns:a16="http://schemas.microsoft.com/office/drawing/2014/main" val="10006"/>
                  </a:ext>
                </a:extLst>
              </a:tr>
              <a:tr h="364589">
                <a:tc>
                  <a:txBody>
                    <a:bodyPr/>
                    <a:lstStyle/>
                    <a:p>
                      <a:pPr algn="ctr"/>
                      <a:r>
                        <a:rPr lang="en-US" sz="1800" dirty="0">
                          <a:solidFill>
                            <a:schemeClr val="bg1"/>
                          </a:solidFill>
                          <a:latin typeface="Avenir Book"/>
                          <a:cs typeface="Avenir Book"/>
                        </a:rPr>
                        <a:t>0101</a:t>
                      </a:r>
                    </a:p>
                  </a:txBody>
                  <a:tcPr/>
                </a:tc>
                <a:tc>
                  <a:txBody>
                    <a:bodyPr/>
                    <a:lstStyle/>
                    <a:p>
                      <a:pPr algn="ctr"/>
                      <a:r>
                        <a:rPr lang="en-US" sz="1800" dirty="0">
                          <a:solidFill>
                            <a:schemeClr val="bg1"/>
                          </a:solidFill>
                          <a:latin typeface="Avenir Book"/>
                          <a:cs typeface="Avenir Book"/>
                        </a:rPr>
                        <a:t>5</a:t>
                      </a:r>
                    </a:p>
                  </a:txBody>
                  <a:tcPr/>
                </a:tc>
                <a:tc>
                  <a:txBody>
                    <a:bodyPr/>
                    <a:lstStyle/>
                    <a:p>
                      <a:pPr algn="ctr"/>
                      <a:r>
                        <a:rPr lang="en-US" sz="1800" dirty="0">
                          <a:solidFill>
                            <a:schemeClr val="bg1"/>
                          </a:solidFill>
                          <a:latin typeface="Avenir Book"/>
                          <a:cs typeface="Avenir Book"/>
                        </a:rPr>
                        <a:t>5</a:t>
                      </a:r>
                    </a:p>
                  </a:txBody>
                  <a:tcPr/>
                </a:tc>
                <a:extLst>
                  <a:ext uri="{0D108BD9-81ED-4DB2-BD59-A6C34878D82A}">
                    <a16:rowId xmlns:a16="http://schemas.microsoft.com/office/drawing/2014/main" val="10007"/>
                  </a:ext>
                </a:extLst>
              </a:tr>
              <a:tr h="364589">
                <a:tc>
                  <a:txBody>
                    <a:bodyPr/>
                    <a:lstStyle/>
                    <a:p>
                      <a:pPr algn="ctr"/>
                      <a:r>
                        <a:rPr lang="en-US" sz="1800" dirty="0">
                          <a:solidFill>
                            <a:schemeClr val="bg1"/>
                          </a:solidFill>
                          <a:latin typeface="Avenir Book"/>
                          <a:cs typeface="Avenir Book"/>
                        </a:rPr>
                        <a:t>0110</a:t>
                      </a:r>
                    </a:p>
                  </a:txBody>
                  <a:tcPr/>
                </a:tc>
                <a:tc>
                  <a:txBody>
                    <a:bodyPr/>
                    <a:lstStyle/>
                    <a:p>
                      <a:pPr algn="ctr"/>
                      <a:r>
                        <a:rPr lang="en-US" sz="1800" dirty="0">
                          <a:solidFill>
                            <a:schemeClr val="bg1"/>
                          </a:solidFill>
                          <a:latin typeface="Avenir Book"/>
                          <a:cs typeface="Avenir Book"/>
                        </a:rPr>
                        <a:t>6</a:t>
                      </a:r>
                    </a:p>
                  </a:txBody>
                  <a:tcPr/>
                </a:tc>
                <a:tc>
                  <a:txBody>
                    <a:bodyPr/>
                    <a:lstStyle/>
                    <a:p>
                      <a:pPr algn="ctr"/>
                      <a:r>
                        <a:rPr lang="en-US" sz="1800" dirty="0">
                          <a:solidFill>
                            <a:schemeClr val="bg1"/>
                          </a:solidFill>
                          <a:latin typeface="Avenir Book"/>
                          <a:cs typeface="Avenir Book"/>
                        </a:rPr>
                        <a:t>6</a:t>
                      </a:r>
                    </a:p>
                  </a:txBody>
                  <a:tcPr/>
                </a:tc>
                <a:extLst>
                  <a:ext uri="{0D108BD9-81ED-4DB2-BD59-A6C34878D82A}">
                    <a16:rowId xmlns:a16="http://schemas.microsoft.com/office/drawing/2014/main" val="10008"/>
                  </a:ext>
                </a:extLst>
              </a:tr>
              <a:tr h="364589">
                <a:tc>
                  <a:txBody>
                    <a:bodyPr/>
                    <a:lstStyle/>
                    <a:p>
                      <a:pPr algn="ctr"/>
                      <a:r>
                        <a:rPr lang="en-US" sz="1800" dirty="0">
                          <a:solidFill>
                            <a:schemeClr val="bg1"/>
                          </a:solidFill>
                          <a:latin typeface="Avenir Book"/>
                          <a:cs typeface="Avenir Book"/>
                        </a:rPr>
                        <a:t>0111</a:t>
                      </a:r>
                    </a:p>
                  </a:txBody>
                  <a:tcPr/>
                </a:tc>
                <a:tc>
                  <a:txBody>
                    <a:bodyPr/>
                    <a:lstStyle/>
                    <a:p>
                      <a:pPr algn="ctr"/>
                      <a:r>
                        <a:rPr lang="en-US" sz="1800" dirty="0">
                          <a:solidFill>
                            <a:schemeClr val="bg1"/>
                          </a:solidFill>
                          <a:latin typeface="Avenir Book"/>
                          <a:cs typeface="Avenir Book"/>
                        </a:rPr>
                        <a:t>7</a:t>
                      </a:r>
                    </a:p>
                  </a:txBody>
                  <a:tcPr/>
                </a:tc>
                <a:tc>
                  <a:txBody>
                    <a:bodyPr/>
                    <a:lstStyle/>
                    <a:p>
                      <a:pPr algn="ctr"/>
                      <a:r>
                        <a:rPr lang="en-US" sz="1800" dirty="0">
                          <a:solidFill>
                            <a:schemeClr val="bg1"/>
                          </a:solidFill>
                          <a:latin typeface="Avenir Book"/>
                          <a:cs typeface="Avenir Book"/>
                        </a:rPr>
                        <a:t>7</a:t>
                      </a:r>
                    </a:p>
                  </a:txBody>
                  <a:tcPr/>
                </a:tc>
                <a:extLst>
                  <a:ext uri="{0D108BD9-81ED-4DB2-BD59-A6C34878D82A}">
                    <a16:rowId xmlns:a16="http://schemas.microsoft.com/office/drawing/2014/main" val="10009"/>
                  </a:ext>
                </a:extLst>
              </a:tr>
              <a:tr h="364589">
                <a:tc>
                  <a:txBody>
                    <a:bodyPr/>
                    <a:lstStyle/>
                    <a:p>
                      <a:pPr algn="ctr"/>
                      <a:r>
                        <a:rPr lang="en-US" sz="1800" dirty="0">
                          <a:solidFill>
                            <a:schemeClr val="bg1"/>
                          </a:solidFill>
                          <a:latin typeface="Avenir Book"/>
                          <a:cs typeface="Avenir Book"/>
                        </a:rPr>
                        <a:t>1000</a:t>
                      </a:r>
                    </a:p>
                  </a:txBody>
                  <a:tcPr/>
                </a:tc>
                <a:tc>
                  <a:txBody>
                    <a:bodyPr/>
                    <a:lstStyle/>
                    <a:p>
                      <a:pPr algn="ctr"/>
                      <a:r>
                        <a:rPr lang="en-US" sz="1800" dirty="0">
                          <a:solidFill>
                            <a:schemeClr val="bg1"/>
                          </a:solidFill>
                          <a:latin typeface="Avenir Book"/>
                          <a:cs typeface="Avenir Book"/>
                        </a:rPr>
                        <a:t>8</a:t>
                      </a:r>
                    </a:p>
                  </a:txBody>
                  <a:tcPr/>
                </a:tc>
                <a:tc>
                  <a:txBody>
                    <a:bodyPr/>
                    <a:lstStyle/>
                    <a:p>
                      <a:pPr algn="ctr"/>
                      <a:r>
                        <a:rPr lang="en-US" sz="1800" dirty="0">
                          <a:solidFill>
                            <a:schemeClr val="bg1"/>
                          </a:solidFill>
                          <a:latin typeface="Avenir Book"/>
                          <a:cs typeface="Avenir Book"/>
                        </a:rPr>
                        <a:t>8</a:t>
                      </a:r>
                    </a:p>
                  </a:txBody>
                  <a:tcPr/>
                </a:tc>
                <a:extLst>
                  <a:ext uri="{0D108BD9-81ED-4DB2-BD59-A6C34878D82A}">
                    <a16:rowId xmlns:a16="http://schemas.microsoft.com/office/drawing/2014/main" val="10010"/>
                  </a:ext>
                </a:extLst>
              </a:tr>
              <a:tr h="364589">
                <a:tc>
                  <a:txBody>
                    <a:bodyPr/>
                    <a:lstStyle/>
                    <a:p>
                      <a:pPr algn="ctr"/>
                      <a:r>
                        <a:rPr lang="en-US" sz="1800" dirty="0">
                          <a:solidFill>
                            <a:schemeClr val="bg1"/>
                          </a:solidFill>
                          <a:latin typeface="Avenir Book"/>
                          <a:cs typeface="Avenir Book"/>
                        </a:rPr>
                        <a:t>1001</a:t>
                      </a:r>
                    </a:p>
                  </a:txBody>
                  <a:tcPr/>
                </a:tc>
                <a:tc>
                  <a:txBody>
                    <a:bodyPr/>
                    <a:lstStyle/>
                    <a:p>
                      <a:pPr algn="ctr"/>
                      <a:r>
                        <a:rPr lang="en-US" sz="1800" dirty="0">
                          <a:solidFill>
                            <a:schemeClr val="bg1"/>
                          </a:solidFill>
                          <a:latin typeface="Avenir Book"/>
                          <a:cs typeface="Avenir Book"/>
                        </a:rPr>
                        <a:t>9</a:t>
                      </a:r>
                    </a:p>
                  </a:txBody>
                  <a:tcPr/>
                </a:tc>
                <a:tc>
                  <a:txBody>
                    <a:bodyPr/>
                    <a:lstStyle/>
                    <a:p>
                      <a:pPr algn="ctr"/>
                      <a:r>
                        <a:rPr lang="en-US" sz="1800" dirty="0">
                          <a:solidFill>
                            <a:schemeClr val="bg1"/>
                          </a:solidFill>
                          <a:latin typeface="Avenir Book"/>
                          <a:cs typeface="Avenir Book"/>
                        </a:rPr>
                        <a:t>9</a:t>
                      </a:r>
                    </a:p>
                  </a:txBody>
                  <a:tcPr/>
                </a:tc>
                <a:extLst>
                  <a:ext uri="{0D108BD9-81ED-4DB2-BD59-A6C34878D82A}">
                    <a16:rowId xmlns:a16="http://schemas.microsoft.com/office/drawing/2014/main" val="10011"/>
                  </a:ext>
                </a:extLst>
              </a:tr>
              <a:tr h="364589">
                <a:tc>
                  <a:txBody>
                    <a:bodyPr/>
                    <a:lstStyle/>
                    <a:p>
                      <a:pPr algn="ctr"/>
                      <a:r>
                        <a:rPr lang="en-US" sz="1800" dirty="0">
                          <a:solidFill>
                            <a:schemeClr val="bg1"/>
                          </a:solidFill>
                          <a:latin typeface="Avenir Book"/>
                          <a:cs typeface="Avenir Book"/>
                        </a:rPr>
                        <a:t>1010</a:t>
                      </a:r>
                    </a:p>
                  </a:txBody>
                  <a:tcPr/>
                </a:tc>
                <a:tc>
                  <a:txBody>
                    <a:bodyPr/>
                    <a:lstStyle/>
                    <a:p>
                      <a:pPr algn="ctr"/>
                      <a:r>
                        <a:rPr lang="en-US" sz="1800" dirty="0">
                          <a:solidFill>
                            <a:schemeClr val="bg1"/>
                          </a:solidFill>
                          <a:latin typeface="Avenir Book"/>
                          <a:cs typeface="Avenir Book"/>
                        </a:rPr>
                        <a:t>10</a:t>
                      </a:r>
                    </a:p>
                  </a:txBody>
                  <a:tcPr/>
                </a:tc>
                <a:tc>
                  <a:txBody>
                    <a:bodyPr/>
                    <a:lstStyle/>
                    <a:p>
                      <a:pPr algn="ctr"/>
                      <a:r>
                        <a:rPr lang="en-US" sz="1800" dirty="0">
                          <a:solidFill>
                            <a:schemeClr val="bg1"/>
                          </a:solidFill>
                          <a:latin typeface="Avenir Book"/>
                          <a:cs typeface="Avenir Book"/>
                        </a:rPr>
                        <a:t>A</a:t>
                      </a:r>
                    </a:p>
                  </a:txBody>
                  <a:tcPr/>
                </a:tc>
                <a:extLst>
                  <a:ext uri="{0D108BD9-81ED-4DB2-BD59-A6C34878D82A}">
                    <a16:rowId xmlns:a16="http://schemas.microsoft.com/office/drawing/2014/main" val="10012"/>
                  </a:ext>
                </a:extLst>
              </a:tr>
              <a:tr h="364589">
                <a:tc>
                  <a:txBody>
                    <a:bodyPr/>
                    <a:lstStyle/>
                    <a:p>
                      <a:pPr algn="ctr"/>
                      <a:r>
                        <a:rPr lang="en-US" sz="1800" dirty="0">
                          <a:solidFill>
                            <a:schemeClr val="bg1"/>
                          </a:solidFill>
                          <a:latin typeface="Avenir Book"/>
                          <a:cs typeface="Avenir Book"/>
                        </a:rPr>
                        <a:t>1011</a:t>
                      </a:r>
                    </a:p>
                  </a:txBody>
                  <a:tcPr/>
                </a:tc>
                <a:tc>
                  <a:txBody>
                    <a:bodyPr/>
                    <a:lstStyle/>
                    <a:p>
                      <a:pPr algn="ctr"/>
                      <a:r>
                        <a:rPr lang="en-US" sz="1800" dirty="0">
                          <a:solidFill>
                            <a:schemeClr val="bg1"/>
                          </a:solidFill>
                          <a:latin typeface="Avenir Book"/>
                          <a:cs typeface="Avenir Book"/>
                        </a:rPr>
                        <a:t>11</a:t>
                      </a:r>
                    </a:p>
                  </a:txBody>
                  <a:tcPr/>
                </a:tc>
                <a:tc>
                  <a:txBody>
                    <a:bodyPr/>
                    <a:lstStyle/>
                    <a:p>
                      <a:pPr algn="ctr"/>
                      <a:r>
                        <a:rPr lang="en-US" sz="1800" dirty="0">
                          <a:solidFill>
                            <a:schemeClr val="bg1"/>
                          </a:solidFill>
                          <a:latin typeface="Avenir Book"/>
                          <a:cs typeface="Avenir Book"/>
                        </a:rPr>
                        <a:t>B</a:t>
                      </a:r>
                    </a:p>
                  </a:txBody>
                  <a:tcPr/>
                </a:tc>
                <a:extLst>
                  <a:ext uri="{0D108BD9-81ED-4DB2-BD59-A6C34878D82A}">
                    <a16:rowId xmlns:a16="http://schemas.microsoft.com/office/drawing/2014/main" val="10013"/>
                  </a:ext>
                </a:extLst>
              </a:tr>
              <a:tr h="364589">
                <a:tc>
                  <a:txBody>
                    <a:bodyPr/>
                    <a:lstStyle/>
                    <a:p>
                      <a:pPr algn="ctr"/>
                      <a:r>
                        <a:rPr lang="en-US" sz="1800" dirty="0">
                          <a:solidFill>
                            <a:schemeClr val="bg1"/>
                          </a:solidFill>
                          <a:latin typeface="Avenir Book"/>
                          <a:cs typeface="Avenir Book"/>
                        </a:rPr>
                        <a:t>1100</a:t>
                      </a:r>
                    </a:p>
                  </a:txBody>
                  <a:tcPr/>
                </a:tc>
                <a:tc>
                  <a:txBody>
                    <a:bodyPr/>
                    <a:lstStyle/>
                    <a:p>
                      <a:pPr algn="ctr"/>
                      <a:r>
                        <a:rPr lang="en-US" sz="1800" dirty="0">
                          <a:solidFill>
                            <a:schemeClr val="bg1"/>
                          </a:solidFill>
                          <a:latin typeface="Avenir Book"/>
                          <a:cs typeface="Avenir Book"/>
                        </a:rPr>
                        <a:t>12</a:t>
                      </a:r>
                    </a:p>
                  </a:txBody>
                  <a:tcPr/>
                </a:tc>
                <a:tc>
                  <a:txBody>
                    <a:bodyPr/>
                    <a:lstStyle/>
                    <a:p>
                      <a:pPr algn="ctr"/>
                      <a:r>
                        <a:rPr lang="en-US" sz="1800" dirty="0">
                          <a:solidFill>
                            <a:schemeClr val="bg1"/>
                          </a:solidFill>
                          <a:latin typeface="Avenir Book"/>
                          <a:cs typeface="Avenir Book"/>
                        </a:rPr>
                        <a:t>C</a:t>
                      </a:r>
                    </a:p>
                  </a:txBody>
                  <a:tcPr/>
                </a:tc>
                <a:extLst>
                  <a:ext uri="{0D108BD9-81ED-4DB2-BD59-A6C34878D82A}">
                    <a16:rowId xmlns:a16="http://schemas.microsoft.com/office/drawing/2014/main" val="10014"/>
                  </a:ext>
                </a:extLst>
              </a:tr>
              <a:tr h="364589">
                <a:tc>
                  <a:txBody>
                    <a:bodyPr/>
                    <a:lstStyle/>
                    <a:p>
                      <a:pPr algn="ctr"/>
                      <a:r>
                        <a:rPr lang="en-US" sz="1800" dirty="0">
                          <a:solidFill>
                            <a:schemeClr val="bg1"/>
                          </a:solidFill>
                          <a:latin typeface="Avenir Book"/>
                          <a:cs typeface="Avenir Book"/>
                        </a:rPr>
                        <a:t>1101</a:t>
                      </a:r>
                    </a:p>
                  </a:txBody>
                  <a:tcPr/>
                </a:tc>
                <a:tc>
                  <a:txBody>
                    <a:bodyPr/>
                    <a:lstStyle/>
                    <a:p>
                      <a:pPr algn="ctr"/>
                      <a:r>
                        <a:rPr lang="en-US" sz="1800" dirty="0">
                          <a:solidFill>
                            <a:schemeClr val="bg1"/>
                          </a:solidFill>
                          <a:latin typeface="Avenir Book"/>
                          <a:cs typeface="Avenir Book"/>
                        </a:rPr>
                        <a:t>13</a:t>
                      </a:r>
                    </a:p>
                  </a:txBody>
                  <a:tcPr/>
                </a:tc>
                <a:tc>
                  <a:txBody>
                    <a:bodyPr/>
                    <a:lstStyle/>
                    <a:p>
                      <a:pPr algn="ctr"/>
                      <a:r>
                        <a:rPr lang="en-US" sz="1800" dirty="0">
                          <a:solidFill>
                            <a:schemeClr val="bg1"/>
                          </a:solidFill>
                          <a:latin typeface="Avenir Book"/>
                          <a:cs typeface="Avenir Book"/>
                        </a:rPr>
                        <a:t>D</a:t>
                      </a:r>
                    </a:p>
                  </a:txBody>
                  <a:tcPr/>
                </a:tc>
                <a:extLst>
                  <a:ext uri="{0D108BD9-81ED-4DB2-BD59-A6C34878D82A}">
                    <a16:rowId xmlns:a16="http://schemas.microsoft.com/office/drawing/2014/main" val="10015"/>
                  </a:ext>
                </a:extLst>
              </a:tr>
              <a:tr h="364589">
                <a:tc>
                  <a:txBody>
                    <a:bodyPr/>
                    <a:lstStyle/>
                    <a:p>
                      <a:pPr algn="ctr"/>
                      <a:r>
                        <a:rPr lang="en-US" sz="1800" dirty="0">
                          <a:solidFill>
                            <a:schemeClr val="bg1"/>
                          </a:solidFill>
                          <a:latin typeface="Avenir Book"/>
                          <a:cs typeface="Avenir Book"/>
                        </a:rPr>
                        <a:t>1110</a:t>
                      </a:r>
                    </a:p>
                  </a:txBody>
                  <a:tcPr/>
                </a:tc>
                <a:tc>
                  <a:txBody>
                    <a:bodyPr/>
                    <a:lstStyle/>
                    <a:p>
                      <a:pPr algn="ctr"/>
                      <a:r>
                        <a:rPr lang="en-US" sz="1800" dirty="0">
                          <a:solidFill>
                            <a:schemeClr val="bg1"/>
                          </a:solidFill>
                          <a:latin typeface="Avenir Book"/>
                          <a:cs typeface="Avenir Book"/>
                        </a:rPr>
                        <a:t>14</a:t>
                      </a:r>
                    </a:p>
                  </a:txBody>
                  <a:tcPr/>
                </a:tc>
                <a:tc>
                  <a:txBody>
                    <a:bodyPr/>
                    <a:lstStyle/>
                    <a:p>
                      <a:pPr algn="ctr"/>
                      <a:r>
                        <a:rPr lang="en-US" sz="1800" dirty="0">
                          <a:solidFill>
                            <a:schemeClr val="bg1"/>
                          </a:solidFill>
                          <a:latin typeface="Avenir Book"/>
                          <a:cs typeface="Avenir Book"/>
                        </a:rPr>
                        <a:t>E</a:t>
                      </a:r>
                    </a:p>
                  </a:txBody>
                  <a:tcPr/>
                </a:tc>
                <a:extLst>
                  <a:ext uri="{0D108BD9-81ED-4DB2-BD59-A6C34878D82A}">
                    <a16:rowId xmlns:a16="http://schemas.microsoft.com/office/drawing/2014/main" val="10016"/>
                  </a:ext>
                </a:extLst>
              </a:tr>
              <a:tr h="364589">
                <a:tc>
                  <a:txBody>
                    <a:bodyPr/>
                    <a:lstStyle/>
                    <a:p>
                      <a:pPr algn="ctr"/>
                      <a:r>
                        <a:rPr lang="en-US" sz="1800" dirty="0">
                          <a:solidFill>
                            <a:schemeClr val="bg1"/>
                          </a:solidFill>
                          <a:latin typeface="Avenir Book"/>
                          <a:cs typeface="Avenir Book"/>
                        </a:rPr>
                        <a:t>1111</a:t>
                      </a:r>
                    </a:p>
                  </a:txBody>
                  <a:tcPr/>
                </a:tc>
                <a:tc>
                  <a:txBody>
                    <a:bodyPr/>
                    <a:lstStyle/>
                    <a:p>
                      <a:pPr algn="ctr"/>
                      <a:r>
                        <a:rPr lang="en-US" sz="1800" dirty="0">
                          <a:solidFill>
                            <a:schemeClr val="bg1"/>
                          </a:solidFill>
                          <a:latin typeface="Avenir Book"/>
                          <a:cs typeface="Avenir Book"/>
                        </a:rPr>
                        <a:t>15</a:t>
                      </a:r>
                    </a:p>
                  </a:txBody>
                  <a:tcPr/>
                </a:tc>
                <a:tc>
                  <a:txBody>
                    <a:bodyPr/>
                    <a:lstStyle/>
                    <a:p>
                      <a:pPr algn="ctr"/>
                      <a:r>
                        <a:rPr lang="en-US" sz="1800" dirty="0">
                          <a:solidFill>
                            <a:schemeClr val="bg1"/>
                          </a:solidFill>
                          <a:latin typeface="Avenir Book"/>
                          <a:cs typeface="Avenir Book"/>
                        </a:rPr>
                        <a:t>F</a:t>
                      </a:r>
                    </a:p>
                  </a:txBody>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2866140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 what?</a:t>
            </a:r>
          </a:p>
        </p:txBody>
      </p:sp>
      <p:sp>
        <p:nvSpPr>
          <p:cNvPr id="3" name="Content Placeholder 2"/>
          <p:cNvSpPr>
            <a:spLocks noGrp="1"/>
          </p:cNvSpPr>
          <p:nvPr>
            <p:ph idx="1"/>
          </p:nvPr>
        </p:nvSpPr>
        <p:spPr/>
        <p:txBody>
          <a:bodyPr>
            <a:normAutofit lnSpcReduction="10000"/>
          </a:bodyPr>
          <a:lstStyle/>
          <a:p>
            <a:r>
              <a:rPr lang="en-US" dirty="0"/>
              <a:t>Hex does NOT let you count higher, it lets you read large numbers easier.</a:t>
            </a:r>
          </a:p>
          <a:p>
            <a:endParaRPr lang="en-US" dirty="0"/>
          </a:p>
          <a:p>
            <a:r>
              <a:rPr lang="en-US" dirty="0"/>
              <a:t>Lets say you have an 8 bit computer.</a:t>
            </a:r>
          </a:p>
          <a:p>
            <a:r>
              <a:rPr lang="en-US" dirty="0"/>
              <a:t>It will range from: </a:t>
            </a:r>
          </a:p>
          <a:p>
            <a:endParaRPr lang="en-US" dirty="0"/>
          </a:p>
          <a:p>
            <a:r>
              <a:rPr lang="en-US" dirty="0"/>
              <a:t>0000 0000 (zero, zero)</a:t>
            </a:r>
          </a:p>
          <a:p>
            <a:r>
              <a:rPr lang="en-US" dirty="0"/>
              <a:t>0001 0001 (one, one) </a:t>
            </a:r>
          </a:p>
          <a:p>
            <a:r>
              <a:rPr lang="en-US" dirty="0"/>
              <a:t>0010 0010 (two, two)</a:t>
            </a:r>
          </a:p>
          <a:p>
            <a:r>
              <a:rPr lang="en-US" sz="2400" i="1" dirty="0"/>
              <a:t>I’ll skip some</a:t>
            </a:r>
          </a:p>
          <a:p>
            <a:r>
              <a:rPr lang="en-US" dirty="0"/>
              <a:t>1010 1010 (ten, ten)</a:t>
            </a:r>
          </a:p>
          <a:p>
            <a:r>
              <a:rPr lang="en-US" dirty="0"/>
              <a:t>1011 1011 (eleven, eleven)</a:t>
            </a:r>
          </a:p>
          <a:p>
            <a:r>
              <a:rPr lang="en-US" sz="2400" i="1" dirty="0"/>
              <a:t>All the way to</a:t>
            </a:r>
            <a:r>
              <a:rPr lang="is-IS" sz="2400" i="1"/>
              <a:t>…</a:t>
            </a:r>
          </a:p>
          <a:p>
            <a:r>
              <a:rPr lang="is-IS"/>
              <a:t>1111 1111 (fifteen, fifteen) </a:t>
            </a:r>
            <a:endParaRPr lang="en-US" dirty="0"/>
          </a:p>
        </p:txBody>
      </p:sp>
    </p:spTree>
    <p:extLst>
      <p:ext uri="{BB962C8B-B14F-4D97-AF65-F5344CB8AC3E}">
        <p14:creationId xmlns:p14="http://schemas.microsoft.com/office/powerpoint/2010/main" val="4020036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highest number that can be held </a:t>
            </a:r>
          </a:p>
        </p:txBody>
      </p:sp>
      <p:graphicFrame>
        <p:nvGraphicFramePr>
          <p:cNvPr id="4" name="Content Placeholder 4"/>
          <p:cNvGraphicFramePr>
            <a:graphicFrameLocks/>
          </p:cNvGraphicFramePr>
          <p:nvPr>
            <p:extLst>
              <p:ext uri="{D42A27DB-BD31-4B8C-83A1-F6EECF244321}">
                <p14:modId xmlns:p14="http://schemas.microsoft.com/office/powerpoint/2010/main" val="4071571129"/>
              </p:ext>
            </p:extLst>
          </p:nvPr>
        </p:nvGraphicFramePr>
        <p:xfrm>
          <a:off x="2175652" y="1086259"/>
          <a:ext cx="7280947" cy="4937760"/>
        </p:xfrm>
        <a:graphic>
          <a:graphicData uri="http://schemas.openxmlformats.org/drawingml/2006/table">
            <a:tbl>
              <a:tblPr firstRow="1" bandRow="1">
                <a:tableStyleId>{8799B23B-EC83-4686-B30A-512413B5E67A}</a:tableStyleId>
              </a:tblPr>
              <a:tblGrid>
                <a:gridCol w="2332547">
                  <a:extLst>
                    <a:ext uri="{9D8B030D-6E8A-4147-A177-3AD203B41FA5}">
                      <a16:colId xmlns:a16="http://schemas.microsoft.com/office/drawing/2014/main" val="20000"/>
                    </a:ext>
                  </a:extLst>
                </a:gridCol>
                <a:gridCol w="2455313">
                  <a:extLst>
                    <a:ext uri="{9D8B030D-6E8A-4147-A177-3AD203B41FA5}">
                      <a16:colId xmlns:a16="http://schemas.microsoft.com/office/drawing/2014/main" val="20001"/>
                    </a:ext>
                  </a:extLst>
                </a:gridCol>
                <a:gridCol w="2493087">
                  <a:extLst>
                    <a:ext uri="{9D8B030D-6E8A-4147-A177-3AD203B41FA5}">
                      <a16:colId xmlns:a16="http://schemas.microsoft.com/office/drawing/2014/main" val="20002"/>
                    </a:ext>
                  </a:extLst>
                </a:gridCol>
              </a:tblGrid>
              <a:tr h="364589">
                <a:tc>
                  <a:txBody>
                    <a:bodyPr/>
                    <a:lstStyle/>
                    <a:p>
                      <a:pPr algn="ctr"/>
                      <a:r>
                        <a:rPr lang="en-US" sz="2800" b="1" dirty="0">
                          <a:solidFill>
                            <a:schemeClr val="bg1"/>
                          </a:solidFill>
                          <a:latin typeface="Avenir Book"/>
                          <a:cs typeface="Avenir Book"/>
                        </a:rPr>
                        <a:t>Binary </a:t>
                      </a:r>
                    </a:p>
                  </a:txBody>
                  <a:tcPr/>
                </a:tc>
                <a:tc>
                  <a:txBody>
                    <a:bodyPr/>
                    <a:lstStyle/>
                    <a:p>
                      <a:pPr algn="ctr"/>
                      <a:r>
                        <a:rPr lang="en-US" sz="2800" b="1" dirty="0">
                          <a:solidFill>
                            <a:schemeClr val="bg1"/>
                          </a:solidFill>
                          <a:latin typeface="Avenir Book"/>
                          <a:cs typeface="Avenir Book"/>
                        </a:rPr>
                        <a:t>Denary</a:t>
                      </a:r>
                    </a:p>
                  </a:txBody>
                  <a:tcPr/>
                </a:tc>
                <a:tc>
                  <a:txBody>
                    <a:bodyPr/>
                    <a:lstStyle/>
                    <a:p>
                      <a:pPr algn="ctr"/>
                      <a:r>
                        <a:rPr lang="en-US" sz="2800" b="1" dirty="0">
                          <a:solidFill>
                            <a:schemeClr val="bg1"/>
                          </a:solidFill>
                          <a:latin typeface="Avenir Book"/>
                          <a:cs typeface="Avenir Book"/>
                        </a:rPr>
                        <a:t>Hex</a:t>
                      </a:r>
                    </a:p>
                  </a:txBody>
                  <a:tcPr/>
                </a:tc>
                <a:extLst>
                  <a:ext uri="{0D108BD9-81ED-4DB2-BD59-A6C34878D82A}">
                    <a16:rowId xmlns:a16="http://schemas.microsoft.com/office/drawing/2014/main" val="10000"/>
                  </a:ext>
                </a:extLst>
              </a:tr>
              <a:tr h="364589">
                <a:tc>
                  <a:txBody>
                    <a:bodyPr/>
                    <a:lstStyle/>
                    <a:p>
                      <a:pPr algn="ctr"/>
                      <a:r>
                        <a:rPr lang="en-US" sz="2800" b="1" dirty="0">
                          <a:solidFill>
                            <a:schemeClr val="bg1"/>
                          </a:solidFill>
                          <a:latin typeface="Avenir Book"/>
                          <a:cs typeface="Avenir Book"/>
                        </a:rPr>
                        <a:t>Base 2</a:t>
                      </a:r>
                    </a:p>
                  </a:txBody>
                  <a:tcPr/>
                </a:tc>
                <a:tc>
                  <a:txBody>
                    <a:bodyPr/>
                    <a:lstStyle/>
                    <a:p>
                      <a:pPr algn="ctr"/>
                      <a:r>
                        <a:rPr lang="en-US" sz="2800" b="1" dirty="0">
                          <a:solidFill>
                            <a:schemeClr val="bg1"/>
                          </a:solidFill>
                          <a:latin typeface="Avenir Book"/>
                          <a:cs typeface="Avenir Book"/>
                        </a:rPr>
                        <a:t>Base 10 </a:t>
                      </a:r>
                    </a:p>
                  </a:txBody>
                  <a:tcPr/>
                </a:tc>
                <a:tc>
                  <a:txBody>
                    <a:bodyPr/>
                    <a:lstStyle/>
                    <a:p>
                      <a:pPr algn="ctr"/>
                      <a:r>
                        <a:rPr lang="en-US" sz="2800" b="1" dirty="0">
                          <a:solidFill>
                            <a:schemeClr val="bg1"/>
                          </a:solidFill>
                          <a:latin typeface="Avenir Book"/>
                          <a:cs typeface="Avenir Book"/>
                        </a:rPr>
                        <a:t>Base 16</a:t>
                      </a:r>
                    </a:p>
                  </a:txBody>
                  <a:tcPr/>
                </a:tc>
                <a:extLst>
                  <a:ext uri="{0D108BD9-81ED-4DB2-BD59-A6C34878D82A}">
                    <a16:rowId xmlns:a16="http://schemas.microsoft.com/office/drawing/2014/main" val="10001"/>
                  </a:ext>
                </a:extLst>
              </a:tr>
              <a:tr h="364589">
                <a:tc>
                  <a:txBody>
                    <a:bodyPr/>
                    <a:lstStyle/>
                    <a:p>
                      <a:pPr algn="ctr"/>
                      <a:r>
                        <a:rPr lang="en-US" sz="2800" dirty="0">
                          <a:solidFill>
                            <a:schemeClr val="bg1"/>
                          </a:solidFill>
                          <a:latin typeface="Avenir Book"/>
                          <a:cs typeface="Avenir Book"/>
                        </a:rPr>
                        <a:t>0000 0000</a:t>
                      </a:r>
                    </a:p>
                  </a:txBody>
                  <a:tcPr/>
                </a:tc>
                <a:tc>
                  <a:txBody>
                    <a:bodyPr/>
                    <a:lstStyle/>
                    <a:p>
                      <a:pPr algn="ctr"/>
                      <a:r>
                        <a:rPr lang="en-US" sz="2800" dirty="0">
                          <a:solidFill>
                            <a:schemeClr val="bg1"/>
                          </a:solidFill>
                          <a:latin typeface="Avenir Book"/>
                          <a:cs typeface="Avenir Book"/>
                        </a:rPr>
                        <a:t>0, 0</a:t>
                      </a:r>
                    </a:p>
                  </a:txBody>
                  <a:tcPr/>
                </a:tc>
                <a:tc>
                  <a:txBody>
                    <a:bodyPr/>
                    <a:lstStyle/>
                    <a:p>
                      <a:pPr algn="ctr"/>
                      <a:r>
                        <a:rPr lang="en-US" sz="2800" dirty="0">
                          <a:solidFill>
                            <a:schemeClr val="bg1"/>
                          </a:solidFill>
                          <a:latin typeface="Avenir Book"/>
                          <a:cs typeface="Avenir Book"/>
                        </a:rPr>
                        <a:t>0 ,0</a:t>
                      </a:r>
                    </a:p>
                  </a:txBody>
                  <a:tcPr/>
                </a:tc>
                <a:extLst>
                  <a:ext uri="{0D108BD9-81ED-4DB2-BD59-A6C34878D82A}">
                    <a16:rowId xmlns:a16="http://schemas.microsoft.com/office/drawing/2014/main" val="10002"/>
                  </a:ext>
                </a:extLst>
              </a:tr>
              <a:tr h="364589">
                <a:tc>
                  <a:txBody>
                    <a:bodyPr/>
                    <a:lstStyle/>
                    <a:p>
                      <a:pPr algn="ctr"/>
                      <a:r>
                        <a:rPr lang="en-US" sz="2800" dirty="0">
                          <a:solidFill>
                            <a:schemeClr val="bg1"/>
                          </a:solidFill>
                          <a:latin typeface="Avenir Book"/>
                          <a:cs typeface="Avenir Book"/>
                        </a:rPr>
                        <a:t>0001 0001</a:t>
                      </a:r>
                    </a:p>
                  </a:txBody>
                  <a:tcPr/>
                </a:tc>
                <a:tc>
                  <a:txBody>
                    <a:bodyPr/>
                    <a:lstStyle/>
                    <a:p>
                      <a:pPr algn="ctr"/>
                      <a:r>
                        <a:rPr lang="en-US" sz="2800" dirty="0">
                          <a:solidFill>
                            <a:schemeClr val="bg1"/>
                          </a:solidFill>
                          <a:latin typeface="Avenir Book"/>
                          <a:cs typeface="Avenir Book"/>
                        </a:rPr>
                        <a:t>1, 1</a:t>
                      </a:r>
                    </a:p>
                  </a:txBody>
                  <a:tcPr/>
                </a:tc>
                <a:tc>
                  <a:txBody>
                    <a:bodyPr/>
                    <a:lstStyle/>
                    <a:p>
                      <a:pPr algn="ctr"/>
                      <a:r>
                        <a:rPr lang="en-US" sz="2800" dirty="0">
                          <a:solidFill>
                            <a:schemeClr val="bg1"/>
                          </a:solidFill>
                          <a:latin typeface="Avenir Book"/>
                          <a:cs typeface="Avenir Book"/>
                        </a:rPr>
                        <a:t>1, 1</a:t>
                      </a:r>
                    </a:p>
                  </a:txBody>
                  <a:tcPr/>
                </a:tc>
                <a:extLst>
                  <a:ext uri="{0D108BD9-81ED-4DB2-BD59-A6C34878D82A}">
                    <a16:rowId xmlns:a16="http://schemas.microsoft.com/office/drawing/2014/main" val="10003"/>
                  </a:ext>
                </a:extLst>
              </a:tr>
              <a:tr h="364589">
                <a:tc>
                  <a:txBody>
                    <a:bodyPr/>
                    <a:lstStyle/>
                    <a:p>
                      <a:pPr algn="ctr"/>
                      <a:r>
                        <a:rPr lang="en-US" sz="2800" dirty="0">
                          <a:solidFill>
                            <a:schemeClr val="bg1"/>
                          </a:solidFill>
                          <a:latin typeface="Avenir Book"/>
                          <a:cs typeface="Avenir Book"/>
                        </a:rPr>
                        <a:t>0010 0010</a:t>
                      </a:r>
                    </a:p>
                  </a:txBody>
                  <a:tcPr/>
                </a:tc>
                <a:tc>
                  <a:txBody>
                    <a:bodyPr/>
                    <a:lstStyle/>
                    <a:p>
                      <a:pPr algn="ctr"/>
                      <a:r>
                        <a:rPr lang="en-US" sz="2800" dirty="0">
                          <a:solidFill>
                            <a:schemeClr val="bg1"/>
                          </a:solidFill>
                          <a:latin typeface="Avenir Book"/>
                          <a:cs typeface="Avenir Book"/>
                        </a:rPr>
                        <a:t>2, 2</a:t>
                      </a:r>
                    </a:p>
                  </a:txBody>
                  <a:tcPr/>
                </a:tc>
                <a:tc>
                  <a:txBody>
                    <a:bodyPr/>
                    <a:lstStyle/>
                    <a:p>
                      <a:pPr algn="ctr"/>
                      <a:r>
                        <a:rPr lang="en-US" sz="2800" dirty="0">
                          <a:solidFill>
                            <a:schemeClr val="bg1"/>
                          </a:solidFill>
                          <a:latin typeface="Avenir Book"/>
                          <a:cs typeface="Avenir Book"/>
                        </a:rPr>
                        <a:t>2, 2</a:t>
                      </a:r>
                    </a:p>
                  </a:txBody>
                  <a:tcPr/>
                </a:tc>
                <a:extLst>
                  <a:ext uri="{0D108BD9-81ED-4DB2-BD59-A6C34878D82A}">
                    <a16:rowId xmlns:a16="http://schemas.microsoft.com/office/drawing/2014/main" val="10004"/>
                  </a:ext>
                </a:extLst>
              </a:tr>
              <a:tr h="364589">
                <a:tc gridSpan="3">
                  <a:txBody>
                    <a:bodyPr/>
                    <a:lstStyle/>
                    <a:p>
                      <a:pPr algn="ctr"/>
                      <a:r>
                        <a:rPr lang="en-US" sz="2000" i="1" dirty="0">
                          <a:solidFill>
                            <a:schemeClr val="bg1"/>
                          </a:solidFill>
                          <a:latin typeface="Avenir Book"/>
                          <a:cs typeface="Avenir Book"/>
                        </a:rPr>
                        <a:t>I’ll skip some</a:t>
                      </a:r>
                    </a:p>
                  </a:txBody>
                  <a:tcPr/>
                </a:tc>
                <a:tc hMerge="1">
                  <a:txBody>
                    <a:bodyPr/>
                    <a:lstStyle/>
                    <a:p>
                      <a:pPr algn="ctr"/>
                      <a:endParaRPr lang="en-US" sz="1800" dirty="0">
                        <a:latin typeface="Avenir Book"/>
                        <a:cs typeface="Avenir Book"/>
                      </a:endParaRPr>
                    </a:p>
                  </a:txBody>
                  <a:tcPr/>
                </a:tc>
                <a:tc hMerge="1">
                  <a:txBody>
                    <a:bodyPr/>
                    <a:lstStyle/>
                    <a:p>
                      <a:pPr algn="ctr"/>
                      <a:endParaRPr lang="en-US" sz="1800" dirty="0">
                        <a:latin typeface="Avenir Book"/>
                        <a:cs typeface="Avenir Book"/>
                      </a:endParaRPr>
                    </a:p>
                  </a:txBody>
                  <a:tcPr/>
                </a:tc>
                <a:extLst>
                  <a:ext uri="{0D108BD9-81ED-4DB2-BD59-A6C34878D82A}">
                    <a16:rowId xmlns:a16="http://schemas.microsoft.com/office/drawing/2014/main" val="10005"/>
                  </a:ext>
                </a:extLst>
              </a:tr>
              <a:tr h="364589">
                <a:tc>
                  <a:txBody>
                    <a:bodyPr/>
                    <a:lstStyle/>
                    <a:p>
                      <a:pPr algn="ctr"/>
                      <a:r>
                        <a:rPr lang="en-US" sz="2800" dirty="0">
                          <a:solidFill>
                            <a:schemeClr val="bg1"/>
                          </a:solidFill>
                          <a:latin typeface="Avenir Book"/>
                          <a:cs typeface="Avenir Book"/>
                        </a:rPr>
                        <a:t>1010 1010</a:t>
                      </a:r>
                    </a:p>
                  </a:txBody>
                  <a:tcPr/>
                </a:tc>
                <a:tc>
                  <a:txBody>
                    <a:bodyPr/>
                    <a:lstStyle/>
                    <a:p>
                      <a:pPr algn="ctr"/>
                      <a:r>
                        <a:rPr lang="en-US" sz="2800" dirty="0">
                          <a:solidFill>
                            <a:schemeClr val="bg1"/>
                          </a:solidFill>
                          <a:latin typeface="Avenir Book"/>
                          <a:cs typeface="Avenir Book"/>
                        </a:rPr>
                        <a:t>10, 10</a:t>
                      </a:r>
                    </a:p>
                  </a:txBody>
                  <a:tcPr/>
                </a:tc>
                <a:tc>
                  <a:txBody>
                    <a:bodyPr/>
                    <a:lstStyle/>
                    <a:p>
                      <a:pPr algn="ctr"/>
                      <a:r>
                        <a:rPr lang="en-US" sz="2800" dirty="0">
                          <a:solidFill>
                            <a:schemeClr val="bg1"/>
                          </a:solidFill>
                          <a:latin typeface="Avenir Book"/>
                          <a:cs typeface="Avenir Book"/>
                        </a:rPr>
                        <a:t>A, A</a:t>
                      </a:r>
                    </a:p>
                  </a:txBody>
                  <a:tcPr/>
                </a:tc>
                <a:extLst>
                  <a:ext uri="{0D108BD9-81ED-4DB2-BD59-A6C34878D82A}">
                    <a16:rowId xmlns:a16="http://schemas.microsoft.com/office/drawing/2014/main" val="10006"/>
                  </a:ext>
                </a:extLst>
              </a:tr>
              <a:tr h="364589">
                <a:tc>
                  <a:txBody>
                    <a:bodyPr/>
                    <a:lstStyle/>
                    <a:p>
                      <a:pPr algn="ctr"/>
                      <a:r>
                        <a:rPr lang="en-US" sz="2800" dirty="0">
                          <a:solidFill>
                            <a:schemeClr val="bg1"/>
                          </a:solidFill>
                          <a:latin typeface="Avenir Book"/>
                          <a:cs typeface="Avenir Book"/>
                        </a:rPr>
                        <a:t>1011 1011</a:t>
                      </a:r>
                    </a:p>
                  </a:txBody>
                  <a:tcPr/>
                </a:tc>
                <a:tc>
                  <a:txBody>
                    <a:bodyPr/>
                    <a:lstStyle/>
                    <a:p>
                      <a:pPr algn="ctr"/>
                      <a:r>
                        <a:rPr lang="en-US" sz="2800" dirty="0">
                          <a:solidFill>
                            <a:schemeClr val="bg1"/>
                          </a:solidFill>
                          <a:latin typeface="Avenir Book"/>
                          <a:cs typeface="Avenir Book"/>
                        </a:rPr>
                        <a:t>11, 11</a:t>
                      </a:r>
                    </a:p>
                  </a:txBody>
                  <a:tcPr/>
                </a:tc>
                <a:tc>
                  <a:txBody>
                    <a:bodyPr/>
                    <a:lstStyle/>
                    <a:p>
                      <a:pPr algn="ctr"/>
                      <a:r>
                        <a:rPr lang="en-US" sz="2800" dirty="0">
                          <a:solidFill>
                            <a:schemeClr val="bg1"/>
                          </a:solidFill>
                          <a:latin typeface="Avenir Book"/>
                          <a:cs typeface="Avenir Book"/>
                        </a:rPr>
                        <a:t>B, B</a:t>
                      </a:r>
                    </a:p>
                  </a:txBody>
                  <a:tcPr/>
                </a:tc>
                <a:extLst>
                  <a:ext uri="{0D108BD9-81ED-4DB2-BD59-A6C34878D82A}">
                    <a16:rowId xmlns:a16="http://schemas.microsoft.com/office/drawing/2014/main" val="10007"/>
                  </a:ext>
                </a:extLst>
              </a:tr>
              <a:tr h="364589">
                <a:tc gridSpan="3">
                  <a:txBody>
                    <a:bodyPr/>
                    <a:lstStyle/>
                    <a:p>
                      <a:pPr algn="ctr"/>
                      <a:r>
                        <a:rPr lang="en-US" sz="2000" i="1" dirty="0">
                          <a:solidFill>
                            <a:schemeClr val="bg1"/>
                          </a:solidFill>
                          <a:latin typeface="Avenir Book"/>
                          <a:cs typeface="Avenir Book"/>
                        </a:rPr>
                        <a:t>All the way to </a:t>
                      </a:r>
                    </a:p>
                  </a:txBody>
                  <a:tcPr/>
                </a:tc>
                <a:tc hMerge="1">
                  <a:txBody>
                    <a:bodyPr/>
                    <a:lstStyle/>
                    <a:p>
                      <a:pPr algn="ctr"/>
                      <a:endParaRPr lang="en-US" sz="1800" dirty="0">
                        <a:latin typeface="Avenir Book"/>
                        <a:cs typeface="Avenir Book"/>
                      </a:endParaRPr>
                    </a:p>
                  </a:txBody>
                  <a:tcPr/>
                </a:tc>
                <a:tc hMerge="1">
                  <a:txBody>
                    <a:bodyPr/>
                    <a:lstStyle/>
                    <a:p>
                      <a:pPr algn="ctr"/>
                      <a:endParaRPr lang="en-US" sz="1800" dirty="0">
                        <a:latin typeface="Avenir Book"/>
                        <a:cs typeface="Avenir Book"/>
                      </a:endParaRPr>
                    </a:p>
                  </a:txBody>
                  <a:tcPr/>
                </a:tc>
                <a:extLst>
                  <a:ext uri="{0D108BD9-81ED-4DB2-BD59-A6C34878D82A}">
                    <a16:rowId xmlns:a16="http://schemas.microsoft.com/office/drawing/2014/main" val="10008"/>
                  </a:ext>
                </a:extLst>
              </a:tr>
              <a:tr h="364589">
                <a:tc>
                  <a:txBody>
                    <a:bodyPr/>
                    <a:lstStyle/>
                    <a:p>
                      <a:pPr algn="ctr"/>
                      <a:r>
                        <a:rPr lang="en-US" sz="2800" dirty="0">
                          <a:solidFill>
                            <a:schemeClr val="bg1"/>
                          </a:solidFill>
                          <a:latin typeface="Avenir Book"/>
                          <a:cs typeface="Avenir Book"/>
                        </a:rPr>
                        <a:t>1111 1111</a:t>
                      </a:r>
                    </a:p>
                  </a:txBody>
                  <a:tcPr/>
                </a:tc>
                <a:tc>
                  <a:txBody>
                    <a:bodyPr/>
                    <a:lstStyle/>
                    <a:p>
                      <a:pPr algn="ctr"/>
                      <a:r>
                        <a:rPr lang="en-US" sz="2800" dirty="0">
                          <a:solidFill>
                            <a:schemeClr val="bg1"/>
                          </a:solidFill>
                          <a:latin typeface="Avenir Book"/>
                          <a:cs typeface="Avenir Book"/>
                        </a:rPr>
                        <a:t>15, 15</a:t>
                      </a:r>
                    </a:p>
                  </a:txBody>
                  <a:tcPr/>
                </a:tc>
                <a:tc>
                  <a:txBody>
                    <a:bodyPr/>
                    <a:lstStyle/>
                    <a:p>
                      <a:pPr algn="ctr"/>
                      <a:r>
                        <a:rPr lang="en-US" sz="2800" dirty="0">
                          <a:solidFill>
                            <a:schemeClr val="bg1"/>
                          </a:solidFill>
                          <a:latin typeface="Avenir Book"/>
                          <a:cs typeface="Avenir Book"/>
                        </a:rPr>
                        <a:t>F, F</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558192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highest number</a:t>
            </a:r>
          </a:p>
        </p:txBody>
      </p:sp>
      <p:pic>
        <p:nvPicPr>
          <p:cNvPr id="4" name="Content Placeholder 3" descr="Screen Shot 2016-08-25 at 09.53.21.png"/>
          <p:cNvPicPr>
            <a:picLocks noChangeAspect="1"/>
          </p:cNvPicPr>
          <p:nvPr/>
        </p:nvPicPr>
        <p:blipFill rotWithShape="1">
          <a:blip r:embed="rId2">
            <a:extLst>
              <a:ext uri="{28A0092B-C50C-407E-A947-70E740481C1C}">
                <a14:useLocalDpi xmlns:a14="http://schemas.microsoft.com/office/drawing/2010/main" val="0"/>
              </a:ext>
            </a:extLst>
          </a:blip>
          <a:srcRect t="-892" b="45"/>
          <a:stretch/>
        </p:blipFill>
        <p:spPr>
          <a:xfrm>
            <a:off x="1524000" y="1019404"/>
            <a:ext cx="9144000" cy="1236654"/>
          </a:xfrm>
          <a:prstGeom prst="rect">
            <a:avLst/>
          </a:prstGeom>
        </p:spPr>
      </p:pic>
      <p:sp>
        <p:nvSpPr>
          <p:cNvPr id="5" name="TextBox 4"/>
          <p:cNvSpPr txBox="1"/>
          <p:nvPr/>
        </p:nvSpPr>
        <p:spPr>
          <a:xfrm>
            <a:off x="1524000" y="2256058"/>
            <a:ext cx="9144000" cy="3539430"/>
          </a:xfrm>
          <a:prstGeom prst="rect">
            <a:avLst/>
          </a:prstGeom>
          <a:noFill/>
        </p:spPr>
        <p:txBody>
          <a:bodyPr wrap="square" rtlCol="0">
            <a:spAutoFit/>
          </a:bodyPr>
          <a:lstStyle/>
          <a:p>
            <a:r>
              <a:rPr lang="en-US" sz="3200" dirty="0">
                <a:solidFill>
                  <a:schemeClr val="bg1"/>
                </a:solidFill>
                <a:latin typeface="Avenir Book"/>
                <a:cs typeface="Avenir Book"/>
              </a:rPr>
              <a:t>    1        1       1        1       1        1       1        1</a:t>
            </a:r>
          </a:p>
          <a:p>
            <a:endParaRPr lang="en-US" sz="3200" dirty="0">
              <a:solidFill>
                <a:schemeClr val="bg1"/>
              </a:solidFill>
              <a:latin typeface="Avenir Book"/>
              <a:cs typeface="Avenir Book"/>
            </a:endParaRPr>
          </a:p>
          <a:p>
            <a:pPr algn="ctr"/>
            <a:r>
              <a:rPr lang="en-US" sz="3200" dirty="0">
                <a:solidFill>
                  <a:schemeClr val="bg1"/>
                </a:solidFill>
                <a:latin typeface="Avenir Book"/>
                <a:cs typeface="Avenir Book"/>
              </a:rPr>
              <a:t>128+64+32+16+8+4+2+1 = 255</a:t>
            </a:r>
          </a:p>
          <a:p>
            <a:pPr algn="ctr"/>
            <a:endParaRPr lang="en-US" sz="3200" dirty="0">
              <a:solidFill>
                <a:schemeClr val="bg1"/>
              </a:solidFill>
              <a:latin typeface="Avenir Book"/>
              <a:cs typeface="Avenir Book"/>
            </a:endParaRPr>
          </a:p>
          <a:p>
            <a:pPr algn="ctr"/>
            <a:r>
              <a:rPr lang="en-US" sz="3200" dirty="0">
                <a:solidFill>
                  <a:schemeClr val="bg1"/>
                </a:solidFill>
                <a:latin typeface="Avenir Book"/>
                <a:cs typeface="Avenir Book"/>
              </a:rPr>
              <a:t>or </a:t>
            </a:r>
          </a:p>
          <a:p>
            <a:pPr algn="ctr"/>
            <a:endParaRPr lang="en-US" sz="3200" dirty="0">
              <a:solidFill>
                <a:schemeClr val="bg1"/>
              </a:solidFill>
              <a:latin typeface="Avenir Book"/>
              <a:cs typeface="Avenir Book"/>
            </a:endParaRPr>
          </a:p>
          <a:p>
            <a:pPr algn="ctr"/>
            <a:r>
              <a:rPr lang="en-US" sz="3200" dirty="0">
                <a:solidFill>
                  <a:schemeClr val="bg1"/>
                </a:solidFill>
                <a:latin typeface="Avenir Book"/>
                <a:cs typeface="Avenir Book"/>
              </a:rPr>
              <a:t>FF or FF</a:t>
            </a:r>
            <a:r>
              <a:rPr lang="en-US" sz="3200" baseline="-25000" dirty="0">
                <a:solidFill>
                  <a:schemeClr val="bg1"/>
                </a:solidFill>
                <a:latin typeface="Avenir Book"/>
                <a:cs typeface="Avenir Book"/>
              </a:rPr>
              <a:t>16</a:t>
            </a:r>
            <a:r>
              <a:rPr lang="en-US" sz="3200" dirty="0">
                <a:solidFill>
                  <a:schemeClr val="bg1"/>
                </a:solidFill>
                <a:latin typeface="Avenir Book"/>
                <a:cs typeface="Avenir Book"/>
              </a:rPr>
              <a:t> or FF</a:t>
            </a:r>
            <a:r>
              <a:rPr lang="en-US" sz="3200" baseline="-25000" dirty="0">
                <a:solidFill>
                  <a:schemeClr val="bg1"/>
                </a:solidFill>
                <a:latin typeface="Avenir Book"/>
                <a:cs typeface="Avenir Book"/>
              </a:rPr>
              <a:t>x</a:t>
            </a:r>
          </a:p>
        </p:txBody>
      </p:sp>
      <p:sp>
        <p:nvSpPr>
          <p:cNvPr id="6" name="Rectangle 5"/>
          <p:cNvSpPr/>
          <p:nvPr/>
        </p:nvSpPr>
        <p:spPr>
          <a:xfrm>
            <a:off x="2139996" y="3083016"/>
            <a:ext cx="8262975" cy="574148"/>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1964512" y="5158687"/>
            <a:ext cx="8262975" cy="574148"/>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344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But</a:t>
            </a:r>
            <a:r>
              <a:rPr lang="is-IS"/>
              <a:t>….</a:t>
            </a:r>
            <a:endParaRPr lang="en-US" dirty="0"/>
          </a:p>
        </p:txBody>
      </p:sp>
      <p:sp>
        <p:nvSpPr>
          <p:cNvPr id="3" name="Content Placeholder 2"/>
          <p:cNvSpPr>
            <a:spLocks noGrp="1"/>
          </p:cNvSpPr>
          <p:nvPr>
            <p:ph idx="1"/>
          </p:nvPr>
        </p:nvSpPr>
        <p:spPr/>
        <p:txBody>
          <a:bodyPr>
            <a:normAutofit fontScale="92500" lnSpcReduction="20000"/>
          </a:bodyPr>
          <a:lstStyle/>
          <a:p>
            <a:r>
              <a:rPr lang="en-US" dirty="0"/>
              <a:t>Computers are not 8-bit.</a:t>
            </a:r>
          </a:p>
          <a:p>
            <a:r>
              <a:rPr lang="en-US" dirty="0"/>
              <a:t>Even an iPhone 5s is 64bit</a:t>
            </a:r>
          </a:p>
          <a:p>
            <a:endParaRPr lang="en-US" dirty="0"/>
          </a:p>
          <a:p>
            <a:r>
              <a:rPr lang="en-US" dirty="0"/>
              <a:t>then 64bit is:</a:t>
            </a:r>
          </a:p>
          <a:p>
            <a:r>
              <a:rPr lang="en-US" dirty="0"/>
              <a:t>1111,1111 1111,1111 1111,1111 1111,1111 1111,1111 1111,1111 1111,1111 1111,1111 </a:t>
            </a:r>
          </a:p>
          <a:p>
            <a:endParaRPr lang="en-US" dirty="0"/>
          </a:p>
          <a:p>
            <a:r>
              <a:rPr lang="en-US" dirty="0"/>
              <a:t>or in Hex, its just:</a:t>
            </a:r>
          </a:p>
          <a:p>
            <a:r>
              <a:rPr lang="en-US" dirty="0"/>
              <a:t>FF, FF, FF, FF, FF, FF, FF, FF</a:t>
            </a:r>
          </a:p>
          <a:p>
            <a:endParaRPr lang="en-US" dirty="0"/>
          </a:p>
          <a:p>
            <a:r>
              <a:rPr lang="en-US" dirty="0"/>
              <a:t>In Decimal its equals: </a:t>
            </a:r>
          </a:p>
          <a:p>
            <a:r>
              <a:rPr lang="en-US" dirty="0"/>
              <a:t>9,223,372,036,854,775,807 or nine quintillion two hundred twenty three quadrillion three hundred seventy two trillion thirty six billion eight hundred fifty four million seven hundred seventy five thousand eight hundred and seven</a:t>
            </a:r>
          </a:p>
          <a:p>
            <a:br>
              <a:rPr lang="en-US" dirty="0"/>
            </a:br>
            <a:r>
              <a:rPr lang="en-US" dirty="0"/>
              <a:t>You see how quicker it is to say the Hex value. </a:t>
            </a:r>
          </a:p>
        </p:txBody>
      </p:sp>
      <p:sp>
        <p:nvSpPr>
          <p:cNvPr id="4" name="Rectangle 3"/>
          <p:cNvSpPr/>
          <p:nvPr/>
        </p:nvSpPr>
        <p:spPr>
          <a:xfrm>
            <a:off x="-1" y="2097008"/>
            <a:ext cx="12022667" cy="574148"/>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0" y="3396975"/>
            <a:ext cx="8708964" cy="414897"/>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0" y="4537691"/>
            <a:ext cx="12022666" cy="1219235"/>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1" y="5892565"/>
            <a:ext cx="8708964" cy="414897"/>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326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Convert 1D8 Hex to Denary</a:t>
            </a:r>
          </a:p>
        </p:txBody>
      </p:sp>
      <p:pic>
        <p:nvPicPr>
          <p:cNvPr id="4" name="Picture 3" descr="Screen Shot 2016-08-25 at 10.38.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738950"/>
            <a:ext cx="9144000" cy="867103"/>
          </a:xfrm>
          <a:prstGeom prst="rect">
            <a:avLst/>
          </a:prstGeom>
        </p:spPr>
      </p:pic>
      <p:sp>
        <p:nvSpPr>
          <p:cNvPr id="6" name="TextBox 5"/>
          <p:cNvSpPr txBox="1"/>
          <p:nvPr/>
        </p:nvSpPr>
        <p:spPr>
          <a:xfrm>
            <a:off x="7672912" y="2605924"/>
            <a:ext cx="2995088" cy="584776"/>
          </a:xfrm>
          <a:prstGeom prst="rect">
            <a:avLst/>
          </a:prstGeom>
          <a:noFill/>
        </p:spPr>
        <p:txBody>
          <a:bodyPr wrap="square" rtlCol="0">
            <a:spAutoFit/>
          </a:bodyPr>
          <a:lstStyle/>
          <a:p>
            <a:r>
              <a:rPr lang="en-US" sz="3200" dirty="0">
                <a:solidFill>
                  <a:schemeClr val="bg1"/>
                </a:solidFill>
                <a:latin typeface="Avenir Book"/>
                <a:cs typeface="Avenir Book"/>
              </a:rPr>
              <a:t>1        D       8 </a:t>
            </a:r>
          </a:p>
        </p:txBody>
      </p:sp>
      <p:sp>
        <p:nvSpPr>
          <p:cNvPr id="7" name="TextBox 6"/>
          <p:cNvSpPr txBox="1"/>
          <p:nvPr/>
        </p:nvSpPr>
        <p:spPr>
          <a:xfrm>
            <a:off x="1659691" y="3978268"/>
            <a:ext cx="4258776" cy="2062103"/>
          </a:xfrm>
          <a:prstGeom prst="rect">
            <a:avLst/>
          </a:prstGeom>
          <a:noFill/>
        </p:spPr>
        <p:txBody>
          <a:bodyPr wrap="square" rtlCol="0">
            <a:spAutoFit/>
          </a:bodyPr>
          <a:lstStyle/>
          <a:p>
            <a:r>
              <a:rPr lang="en-US" sz="3200" dirty="0">
                <a:solidFill>
                  <a:schemeClr val="bg1"/>
                </a:solidFill>
                <a:latin typeface="Avenir Book"/>
                <a:cs typeface="Avenir Book"/>
              </a:rPr>
              <a:t>1 	* 	256	= 256</a:t>
            </a:r>
          </a:p>
          <a:p>
            <a:r>
              <a:rPr lang="en-US" sz="3200" dirty="0">
                <a:solidFill>
                  <a:schemeClr val="bg1"/>
                </a:solidFill>
                <a:latin typeface="Avenir Book"/>
                <a:cs typeface="Avenir Book"/>
              </a:rPr>
              <a:t>D	*	16 	= ???</a:t>
            </a:r>
          </a:p>
          <a:p>
            <a:r>
              <a:rPr lang="en-US" sz="3200" dirty="0">
                <a:solidFill>
                  <a:schemeClr val="bg1"/>
                </a:solidFill>
                <a:latin typeface="Avenir Book"/>
                <a:cs typeface="Avenir Book"/>
              </a:rPr>
              <a:t>8 	*	1 		=	8</a:t>
            </a:r>
          </a:p>
        </p:txBody>
      </p:sp>
      <p:sp>
        <p:nvSpPr>
          <p:cNvPr id="8" name="TextBox 7"/>
          <p:cNvSpPr txBox="1"/>
          <p:nvPr/>
        </p:nvSpPr>
        <p:spPr>
          <a:xfrm>
            <a:off x="6221248" y="3978268"/>
            <a:ext cx="4258776" cy="2554545"/>
          </a:xfrm>
          <a:prstGeom prst="rect">
            <a:avLst/>
          </a:prstGeom>
          <a:noFill/>
        </p:spPr>
        <p:txBody>
          <a:bodyPr wrap="square" rtlCol="0">
            <a:spAutoFit/>
          </a:bodyPr>
          <a:lstStyle/>
          <a:p>
            <a:r>
              <a:rPr lang="en-US" sz="3200" dirty="0">
                <a:solidFill>
                  <a:schemeClr val="bg1"/>
                </a:solidFill>
                <a:latin typeface="Avenir Book"/>
                <a:cs typeface="Avenir Book"/>
              </a:rPr>
              <a:t>1 	* 	256	= 256</a:t>
            </a:r>
          </a:p>
          <a:p>
            <a:pPr marL="514350" indent="-514350">
              <a:buAutoNum type="arabicPlain" startAt="13"/>
            </a:pPr>
            <a:r>
              <a:rPr lang="en-US" sz="3200" dirty="0">
                <a:solidFill>
                  <a:schemeClr val="bg1"/>
                </a:solidFill>
                <a:latin typeface="Avenir Book"/>
                <a:cs typeface="Avenir Book"/>
              </a:rPr>
              <a:t>*	16 	= 208</a:t>
            </a:r>
          </a:p>
          <a:p>
            <a:pPr marL="514350" indent="-514350">
              <a:buAutoNum type="arabicPlain" startAt="8"/>
            </a:pPr>
            <a:r>
              <a:rPr lang="en-US" sz="3200" dirty="0">
                <a:solidFill>
                  <a:schemeClr val="bg1"/>
                </a:solidFill>
                <a:latin typeface="Avenir Book"/>
                <a:cs typeface="Avenir Book"/>
              </a:rPr>
              <a:t>*	1 		=	8</a:t>
            </a:r>
          </a:p>
          <a:p>
            <a:endParaRPr lang="en-US" sz="3200" dirty="0">
              <a:solidFill>
                <a:schemeClr val="bg1"/>
              </a:solidFill>
              <a:latin typeface="Avenir Book"/>
              <a:cs typeface="Avenir Book"/>
            </a:endParaRPr>
          </a:p>
          <a:p>
            <a:r>
              <a:rPr lang="en-US" sz="3200" dirty="0">
                <a:solidFill>
                  <a:schemeClr val="bg1"/>
                </a:solidFill>
                <a:latin typeface="Avenir Book"/>
                <a:cs typeface="Avenir Book"/>
              </a:rPr>
              <a:t>256 + 208 + 8 = 472</a:t>
            </a:r>
          </a:p>
        </p:txBody>
      </p:sp>
      <p:sp>
        <p:nvSpPr>
          <p:cNvPr id="9" name="Rectangle 8"/>
          <p:cNvSpPr/>
          <p:nvPr/>
        </p:nvSpPr>
        <p:spPr>
          <a:xfrm>
            <a:off x="1659692" y="3560516"/>
            <a:ext cx="4097641" cy="2972296"/>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6096000" y="3560516"/>
            <a:ext cx="4561557" cy="2972296"/>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783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Convert 3ABC Hex to Denary</a:t>
            </a:r>
          </a:p>
        </p:txBody>
      </p:sp>
      <p:pic>
        <p:nvPicPr>
          <p:cNvPr id="4" name="Picture 3" descr="Screen Shot 2016-08-25 at 10.38.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738950"/>
            <a:ext cx="9144000" cy="867103"/>
          </a:xfrm>
          <a:prstGeom prst="rect">
            <a:avLst/>
          </a:prstGeom>
        </p:spPr>
      </p:pic>
      <p:sp>
        <p:nvSpPr>
          <p:cNvPr id="6" name="TextBox 5"/>
          <p:cNvSpPr txBox="1"/>
          <p:nvPr/>
        </p:nvSpPr>
        <p:spPr>
          <a:xfrm>
            <a:off x="6469864" y="2605924"/>
            <a:ext cx="4198136" cy="584776"/>
          </a:xfrm>
          <a:prstGeom prst="rect">
            <a:avLst/>
          </a:prstGeom>
          <a:noFill/>
        </p:spPr>
        <p:txBody>
          <a:bodyPr wrap="square" rtlCol="0">
            <a:spAutoFit/>
          </a:bodyPr>
          <a:lstStyle/>
          <a:p>
            <a:r>
              <a:rPr lang="en-US" sz="3200" dirty="0">
                <a:solidFill>
                  <a:schemeClr val="bg1"/>
                </a:solidFill>
                <a:latin typeface="Avenir Book"/>
                <a:cs typeface="Avenir Book"/>
              </a:rPr>
              <a:t> 3        A       B       C</a:t>
            </a:r>
          </a:p>
        </p:txBody>
      </p:sp>
      <p:sp>
        <p:nvSpPr>
          <p:cNvPr id="7" name="TextBox 6"/>
          <p:cNvSpPr txBox="1"/>
          <p:nvPr/>
        </p:nvSpPr>
        <p:spPr>
          <a:xfrm>
            <a:off x="1659691" y="3978268"/>
            <a:ext cx="4258776" cy="2062103"/>
          </a:xfrm>
          <a:prstGeom prst="rect">
            <a:avLst/>
          </a:prstGeom>
          <a:noFill/>
        </p:spPr>
        <p:txBody>
          <a:bodyPr wrap="square" rtlCol="0">
            <a:spAutoFit/>
          </a:bodyPr>
          <a:lstStyle/>
          <a:p>
            <a:r>
              <a:rPr lang="en-US" sz="3200" dirty="0">
                <a:solidFill>
                  <a:schemeClr val="bg1"/>
                </a:solidFill>
                <a:latin typeface="Avenir Book"/>
                <a:cs typeface="Avenir Book"/>
              </a:rPr>
              <a:t>3	* 4096</a:t>
            </a:r>
          </a:p>
          <a:p>
            <a:r>
              <a:rPr lang="en-US" sz="3200" dirty="0">
                <a:solidFill>
                  <a:schemeClr val="bg1"/>
                </a:solidFill>
                <a:latin typeface="Avenir Book"/>
                <a:cs typeface="Avenir Book"/>
              </a:rPr>
              <a:t>A	*	256</a:t>
            </a:r>
          </a:p>
          <a:p>
            <a:r>
              <a:rPr lang="en-US" sz="3200" dirty="0">
                <a:solidFill>
                  <a:schemeClr val="bg1"/>
                </a:solidFill>
                <a:latin typeface="Avenir Book"/>
                <a:cs typeface="Avenir Book"/>
              </a:rPr>
              <a:t>B	*	16</a:t>
            </a:r>
          </a:p>
          <a:p>
            <a:r>
              <a:rPr lang="en-US" sz="3200" dirty="0">
                <a:solidFill>
                  <a:schemeClr val="bg1"/>
                </a:solidFill>
                <a:latin typeface="Avenir Book"/>
                <a:cs typeface="Avenir Book"/>
              </a:rPr>
              <a:t>C 	*	1</a:t>
            </a:r>
          </a:p>
        </p:txBody>
      </p:sp>
      <p:sp>
        <p:nvSpPr>
          <p:cNvPr id="9" name="TextBox 8"/>
          <p:cNvSpPr txBox="1"/>
          <p:nvPr/>
        </p:nvSpPr>
        <p:spPr>
          <a:xfrm>
            <a:off x="5181600" y="3978268"/>
            <a:ext cx="7010400" cy="2554545"/>
          </a:xfrm>
          <a:prstGeom prst="rect">
            <a:avLst/>
          </a:prstGeom>
          <a:noFill/>
        </p:spPr>
        <p:txBody>
          <a:bodyPr wrap="square" rtlCol="0">
            <a:spAutoFit/>
          </a:bodyPr>
          <a:lstStyle/>
          <a:p>
            <a:r>
              <a:rPr lang="en-US" sz="3200" dirty="0">
                <a:solidFill>
                  <a:schemeClr val="bg1"/>
                </a:solidFill>
                <a:latin typeface="Avenir Book"/>
                <a:cs typeface="Avenir Book"/>
              </a:rPr>
              <a:t>3		* 4096 	=	12,288 </a:t>
            </a:r>
          </a:p>
          <a:p>
            <a:r>
              <a:rPr lang="en-US" sz="3200" dirty="0">
                <a:solidFill>
                  <a:schemeClr val="bg1"/>
                </a:solidFill>
                <a:latin typeface="Avenir Book"/>
                <a:cs typeface="Avenir Book"/>
              </a:rPr>
              <a:t>10		*	256 	= 	   2560</a:t>
            </a:r>
          </a:p>
          <a:p>
            <a:r>
              <a:rPr lang="en-US" sz="3200" dirty="0">
                <a:solidFill>
                  <a:schemeClr val="bg1"/>
                </a:solidFill>
                <a:latin typeface="Avenir Book"/>
                <a:cs typeface="Avenir Book"/>
              </a:rPr>
              <a:t>11		*	16 	= 	     176</a:t>
            </a:r>
          </a:p>
          <a:p>
            <a:pPr marL="514350" indent="-514350">
              <a:buAutoNum type="arabicPlain" startAt="12"/>
            </a:pPr>
            <a:r>
              <a:rPr lang="en-US" sz="3200" dirty="0">
                <a:solidFill>
                  <a:schemeClr val="bg1"/>
                </a:solidFill>
                <a:latin typeface="Avenir Book"/>
                <a:cs typeface="Avenir Book"/>
              </a:rPr>
              <a:t>    *	1 		=	       12</a:t>
            </a:r>
          </a:p>
          <a:p>
            <a:endParaRPr lang="en-US" sz="3200" dirty="0">
              <a:solidFill>
                <a:schemeClr val="bg1"/>
              </a:solidFill>
              <a:latin typeface="Avenir Book"/>
              <a:cs typeface="Avenir Book"/>
            </a:endParaRPr>
          </a:p>
        </p:txBody>
      </p:sp>
      <p:sp>
        <p:nvSpPr>
          <p:cNvPr id="3" name="Rectangle 2"/>
          <p:cNvSpPr/>
          <p:nvPr/>
        </p:nvSpPr>
        <p:spPr>
          <a:xfrm>
            <a:off x="2475866" y="6240424"/>
            <a:ext cx="7324234" cy="584776"/>
          </a:xfrm>
          <a:prstGeom prst="rect">
            <a:avLst/>
          </a:prstGeom>
        </p:spPr>
        <p:txBody>
          <a:bodyPr wrap="none">
            <a:spAutoFit/>
          </a:bodyPr>
          <a:lstStyle/>
          <a:p>
            <a:r>
              <a:rPr lang="en-US" sz="3200" dirty="0">
                <a:solidFill>
                  <a:schemeClr val="bg1"/>
                </a:solidFill>
                <a:latin typeface="Avenir Book"/>
                <a:cs typeface="Avenir Book"/>
              </a:rPr>
              <a:t>12,288  +  2560  +  176  +  12 = 15036</a:t>
            </a:r>
          </a:p>
        </p:txBody>
      </p:sp>
      <p:sp>
        <p:nvSpPr>
          <p:cNvPr id="8" name="Rectangle 7"/>
          <p:cNvSpPr/>
          <p:nvPr/>
        </p:nvSpPr>
        <p:spPr>
          <a:xfrm>
            <a:off x="1521552" y="3560516"/>
            <a:ext cx="3364827" cy="2479854"/>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5188705" y="3560516"/>
            <a:ext cx="6004227" cy="2479854"/>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2475866" y="6180246"/>
            <a:ext cx="7246460" cy="617294"/>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689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Its easy but you may need a calculator </a:t>
            </a:r>
          </a:p>
        </p:txBody>
      </p:sp>
      <p:sp>
        <p:nvSpPr>
          <p:cNvPr id="3" name="Content Placeholder 2"/>
          <p:cNvSpPr>
            <a:spLocks noGrp="1"/>
          </p:cNvSpPr>
          <p:nvPr>
            <p:ph idx="1"/>
          </p:nvPr>
        </p:nvSpPr>
        <p:spPr/>
        <p:txBody>
          <a:bodyPr/>
          <a:lstStyle/>
          <a:p>
            <a:r>
              <a:rPr lang="en-US" dirty="0"/>
              <a:t>Non calculator method. </a:t>
            </a:r>
          </a:p>
          <a:p>
            <a:endParaRPr lang="en-US" dirty="0"/>
          </a:p>
          <a:p>
            <a:r>
              <a:rPr lang="en-US" dirty="0"/>
              <a:t>Every Hex digit is 4 binary bits </a:t>
            </a:r>
          </a:p>
          <a:p>
            <a:endParaRPr lang="en-US" dirty="0"/>
          </a:p>
          <a:p>
            <a:r>
              <a:rPr lang="en-US" dirty="0"/>
              <a:t>This method Hex -&gt; Binary -&gt; Denary</a:t>
            </a:r>
          </a:p>
        </p:txBody>
      </p:sp>
    </p:spTree>
    <p:extLst>
      <p:ext uri="{BB962C8B-B14F-4D97-AF65-F5344CB8AC3E}">
        <p14:creationId xmlns:p14="http://schemas.microsoft.com/office/powerpoint/2010/main" val="1209630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BA94-B53A-9B4E-962A-AE3CFA7AD83C}"/>
              </a:ext>
            </a:extLst>
          </p:cNvPr>
          <p:cNvSpPr>
            <a:spLocks noGrp="1"/>
          </p:cNvSpPr>
          <p:nvPr>
            <p:ph type="title"/>
          </p:nvPr>
        </p:nvSpPr>
        <p:spPr/>
        <p:txBody>
          <a:bodyPr>
            <a:normAutofit fontScale="90000"/>
          </a:bodyPr>
          <a:lstStyle/>
          <a:p>
            <a:r>
              <a:rPr lang="en-US" dirty="0"/>
              <a:t>9618 – 1.1. Data Representation</a:t>
            </a:r>
          </a:p>
        </p:txBody>
      </p:sp>
      <p:sp>
        <p:nvSpPr>
          <p:cNvPr id="3" name="Content Placeholder 2">
            <a:extLst>
              <a:ext uri="{FF2B5EF4-FFF2-40B4-BE49-F238E27FC236}">
                <a16:creationId xmlns:a16="http://schemas.microsoft.com/office/drawing/2014/main" id="{D2D5CBB2-CB9D-BD42-A621-E284188DABE7}"/>
              </a:ext>
            </a:extLst>
          </p:cNvPr>
          <p:cNvSpPr>
            <a:spLocks noGrp="1"/>
          </p:cNvSpPr>
          <p:nvPr>
            <p:ph idx="1"/>
          </p:nvPr>
        </p:nvSpPr>
        <p:spPr/>
        <p:txBody>
          <a:bodyPr>
            <a:normAutofit/>
          </a:bodyPr>
          <a:lstStyle/>
          <a:p>
            <a:pPr marL="514350" indent="-514350">
              <a:buFont typeface="+mj-lt"/>
              <a:buAutoNum type="arabicPeriod"/>
            </a:pPr>
            <a:r>
              <a:rPr lang="en-GB" dirty="0"/>
              <a:t>Show understanding of binary magnitudes and the difference between binary prefixes and decimal prefixes </a:t>
            </a:r>
          </a:p>
          <a:p>
            <a:pPr marL="514350" indent="-514350">
              <a:buFont typeface="+mj-lt"/>
              <a:buAutoNum type="arabicPeriod"/>
            </a:pPr>
            <a:r>
              <a:rPr lang="en-GB" dirty="0"/>
              <a:t>Show understanding of the basis of different number systems </a:t>
            </a:r>
          </a:p>
          <a:p>
            <a:pPr marL="514350" indent="-514350">
              <a:buFont typeface="+mj-lt"/>
              <a:buAutoNum type="arabicPeriod"/>
            </a:pPr>
            <a:r>
              <a:rPr lang="en-GB" dirty="0"/>
              <a:t>Perform binary addition and subtraction </a:t>
            </a:r>
          </a:p>
          <a:p>
            <a:pPr marL="514350" indent="-514350">
              <a:buFont typeface="+mj-lt"/>
              <a:buAutoNum type="arabicPeriod"/>
            </a:pPr>
            <a:r>
              <a:rPr lang="en-GB" dirty="0"/>
              <a:t>Describe practical applications where Binary Coded Decimal (BCD) and Hexadecimal are used </a:t>
            </a:r>
          </a:p>
          <a:p>
            <a:pPr marL="514350" indent="-514350">
              <a:buFont typeface="+mj-lt"/>
              <a:buAutoNum type="arabicPeriod"/>
            </a:pPr>
            <a:r>
              <a:rPr lang="en-GB" dirty="0"/>
              <a:t>Show understanding of and be able to represent character data in its internal binary form, depending on the character set used </a:t>
            </a:r>
          </a:p>
        </p:txBody>
      </p:sp>
    </p:spTree>
    <p:extLst>
      <p:ext uri="{BB962C8B-B14F-4D97-AF65-F5344CB8AC3E}">
        <p14:creationId xmlns:p14="http://schemas.microsoft.com/office/powerpoint/2010/main" val="1471815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5BA to Binary </a:t>
            </a:r>
          </a:p>
        </p:txBody>
      </p:sp>
      <p:pic>
        <p:nvPicPr>
          <p:cNvPr id="5" name="Picture 4" descr="Screen Shot 2016-08-25 at 10.52.11.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00" y="879756"/>
            <a:ext cx="9144000" cy="3331554"/>
          </a:xfrm>
          <a:prstGeom prst="rect">
            <a:avLst/>
          </a:prstGeom>
        </p:spPr>
      </p:pic>
      <p:sp>
        <p:nvSpPr>
          <p:cNvPr id="6" name="TextBox 5"/>
          <p:cNvSpPr txBox="1"/>
          <p:nvPr/>
        </p:nvSpPr>
        <p:spPr>
          <a:xfrm>
            <a:off x="1741218" y="4668663"/>
            <a:ext cx="2439514" cy="646331"/>
          </a:xfrm>
          <a:prstGeom prst="rect">
            <a:avLst/>
          </a:prstGeom>
          <a:noFill/>
        </p:spPr>
        <p:txBody>
          <a:bodyPr wrap="square" rtlCol="0">
            <a:spAutoFit/>
          </a:bodyPr>
          <a:lstStyle/>
          <a:p>
            <a:r>
              <a:rPr lang="en-US" sz="3600" dirty="0">
                <a:solidFill>
                  <a:schemeClr val="bg1"/>
                </a:solidFill>
                <a:latin typeface="Avenir Book"/>
                <a:cs typeface="Avenir Book"/>
              </a:rPr>
              <a:t>0   1   0  1</a:t>
            </a:r>
          </a:p>
        </p:txBody>
      </p:sp>
      <p:sp>
        <p:nvSpPr>
          <p:cNvPr id="7" name="TextBox 6"/>
          <p:cNvSpPr txBox="1"/>
          <p:nvPr/>
        </p:nvSpPr>
        <p:spPr>
          <a:xfrm>
            <a:off x="4767566" y="4685597"/>
            <a:ext cx="2439514" cy="646331"/>
          </a:xfrm>
          <a:prstGeom prst="rect">
            <a:avLst/>
          </a:prstGeom>
          <a:noFill/>
        </p:spPr>
        <p:txBody>
          <a:bodyPr wrap="square" rtlCol="0">
            <a:spAutoFit/>
          </a:bodyPr>
          <a:lstStyle/>
          <a:p>
            <a:r>
              <a:rPr lang="en-US" sz="3600" dirty="0">
                <a:solidFill>
                  <a:schemeClr val="bg1"/>
                </a:solidFill>
                <a:latin typeface="Avenir Book"/>
                <a:cs typeface="Avenir Book"/>
              </a:rPr>
              <a:t> 1   0   1  1</a:t>
            </a:r>
          </a:p>
        </p:txBody>
      </p:sp>
      <p:sp>
        <p:nvSpPr>
          <p:cNvPr id="8" name="TextBox 7"/>
          <p:cNvSpPr txBox="1"/>
          <p:nvPr/>
        </p:nvSpPr>
        <p:spPr>
          <a:xfrm>
            <a:off x="8077967" y="4686943"/>
            <a:ext cx="2439514" cy="646331"/>
          </a:xfrm>
          <a:prstGeom prst="rect">
            <a:avLst/>
          </a:prstGeom>
          <a:noFill/>
        </p:spPr>
        <p:txBody>
          <a:bodyPr wrap="square" rtlCol="0">
            <a:spAutoFit/>
          </a:bodyPr>
          <a:lstStyle/>
          <a:p>
            <a:r>
              <a:rPr lang="en-US" sz="3600" dirty="0">
                <a:solidFill>
                  <a:schemeClr val="bg1"/>
                </a:solidFill>
                <a:latin typeface="Avenir Book"/>
                <a:cs typeface="Avenir Book"/>
              </a:rPr>
              <a:t> 1   0   1  0</a:t>
            </a:r>
          </a:p>
        </p:txBody>
      </p:sp>
    </p:spTree>
    <p:extLst>
      <p:ext uri="{BB962C8B-B14F-4D97-AF65-F5344CB8AC3E}">
        <p14:creationId xmlns:p14="http://schemas.microsoft.com/office/powerpoint/2010/main" val="129682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Then convert that binary like before</a:t>
            </a:r>
          </a:p>
        </p:txBody>
      </p:sp>
      <p:pic>
        <p:nvPicPr>
          <p:cNvPr id="6" name="Content Placeholder 5" descr="Screen Shot 2016-08-25 at 10.56.29.png"/>
          <p:cNvPicPr>
            <a:picLocks noGrp="1" noChangeAspect="1"/>
          </p:cNvPicPr>
          <p:nvPr>
            <p:ph idx="1"/>
          </p:nvPr>
        </p:nvPicPr>
        <p:blipFill rotWithShape="1">
          <a:blip r:embed="rId2">
            <a:extLst>
              <a:ext uri="{28A0092B-C50C-407E-A947-70E740481C1C}">
                <a14:useLocalDpi xmlns:a14="http://schemas.microsoft.com/office/drawing/2010/main" val="0"/>
              </a:ext>
            </a:extLst>
          </a:blip>
          <a:srcRect t="-249814" b="-8365"/>
          <a:stretch/>
        </p:blipFill>
        <p:spPr>
          <a:xfrm>
            <a:off x="1524000" y="-1114474"/>
            <a:ext cx="9144000" cy="3554360"/>
          </a:xfrm>
        </p:spPr>
      </p:pic>
      <p:sp>
        <p:nvSpPr>
          <p:cNvPr id="5" name="TextBox 4"/>
          <p:cNvSpPr txBox="1"/>
          <p:nvPr/>
        </p:nvSpPr>
        <p:spPr>
          <a:xfrm>
            <a:off x="1524000" y="2289481"/>
            <a:ext cx="9144000" cy="3539430"/>
          </a:xfrm>
          <a:prstGeom prst="rect">
            <a:avLst/>
          </a:prstGeom>
          <a:noFill/>
        </p:spPr>
        <p:txBody>
          <a:bodyPr wrap="square" rtlCol="0">
            <a:spAutoFit/>
          </a:bodyPr>
          <a:lstStyle/>
          <a:p>
            <a:r>
              <a:rPr lang="en-US" sz="3200" dirty="0">
                <a:solidFill>
                  <a:schemeClr val="bg1"/>
                </a:solidFill>
                <a:latin typeface="Avenir Book"/>
                <a:cs typeface="Avenir Book"/>
              </a:rPr>
              <a:t> 0        1      0      1     1    0     1    1    1     0   1   0</a:t>
            </a:r>
          </a:p>
          <a:p>
            <a:endParaRPr lang="en-US" sz="3200" dirty="0">
              <a:solidFill>
                <a:schemeClr val="bg1"/>
              </a:solidFill>
              <a:latin typeface="Avenir Book"/>
              <a:cs typeface="Avenir Book"/>
            </a:endParaRPr>
          </a:p>
          <a:p>
            <a:pPr algn="ctr"/>
            <a:r>
              <a:rPr lang="en-US" sz="3200" dirty="0">
                <a:solidFill>
                  <a:schemeClr val="bg1"/>
                </a:solidFill>
                <a:latin typeface="Avenir Book"/>
                <a:cs typeface="Avenir Book"/>
              </a:rPr>
              <a:t>1024 + 256 + 128 + 32 + 16 + 8 + 2 = 1466</a:t>
            </a:r>
          </a:p>
          <a:p>
            <a:pPr algn="ctr"/>
            <a:endParaRPr lang="en-US" sz="3200" dirty="0">
              <a:solidFill>
                <a:schemeClr val="bg1"/>
              </a:solidFill>
              <a:latin typeface="Avenir Book"/>
              <a:cs typeface="Avenir Book"/>
            </a:endParaRPr>
          </a:p>
          <a:p>
            <a:pPr algn="ctr"/>
            <a:r>
              <a:rPr lang="en-US" sz="3200" dirty="0">
                <a:solidFill>
                  <a:schemeClr val="bg1"/>
                </a:solidFill>
                <a:latin typeface="Avenir Book"/>
                <a:cs typeface="Avenir Book"/>
              </a:rPr>
              <a:t>So </a:t>
            </a:r>
          </a:p>
          <a:p>
            <a:pPr algn="ctr"/>
            <a:endParaRPr lang="en-US" sz="3200" dirty="0">
              <a:solidFill>
                <a:schemeClr val="bg1"/>
              </a:solidFill>
              <a:latin typeface="Avenir Book"/>
              <a:cs typeface="Avenir Book"/>
            </a:endParaRPr>
          </a:p>
          <a:p>
            <a:pPr algn="ctr"/>
            <a:r>
              <a:rPr lang="en-US" sz="3200" dirty="0">
                <a:solidFill>
                  <a:schemeClr val="bg1"/>
                </a:solidFill>
                <a:latin typeface="Avenir Book"/>
                <a:cs typeface="Avenir Book"/>
              </a:rPr>
              <a:t>5BA = 0101 1011 1010 = 1466 </a:t>
            </a:r>
          </a:p>
        </p:txBody>
      </p:sp>
      <p:sp>
        <p:nvSpPr>
          <p:cNvPr id="7" name="Rectangle 6"/>
          <p:cNvSpPr/>
          <p:nvPr/>
        </p:nvSpPr>
        <p:spPr>
          <a:xfrm>
            <a:off x="1988931" y="3154142"/>
            <a:ext cx="8214137" cy="2479854"/>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045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Task</a:t>
            </a:r>
          </a:p>
        </p:txBody>
      </p:sp>
      <p:sp>
        <p:nvSpPr>
          <p:cNvPr id="3" name="Content Placeholder 2"/>
          <p:cNvSpPr>
            <a:spLocks noGrp="1"/>
          </p:cNvSpPr>
          <p:nvPr>
            <p:ph idx="1"/>
          </p:nvPr>
        </p:nvSpPr>
        <p:spPr/>
        <p:txBody>
          <a:bodyPr/>
          <a:lstStyle/>
          <a:p>
            <a:r>
              <a:rPr lang="en-US" dirty="0"/>
              <a:t>Get some paper </a:t>
            </a:r>
          </a:p>
          <a:p>
            <a:r>
              <a:rPr lang="en-US" dirty="0"/>
              <a:t>Write down any hex number on it </a:t>
            </a:r>
          </a:p>
          <a:p>
            <a:r>
              <a:rPr lang="en-US" dirty="0"/>
              <a:t>Give it to someone </a:t>
            </a:r>
          </a:p>
          <a:p>
            <a:endParaRPr lang="en-US" dirty="0"/>
          </a:p>
          <a:p>
            <a:r>
              <a:rPr lang="en-US" dirty="0"/>
              <a:t>That person must convert your hex into binary and denary. </a:t>
            </a:r>
          </a:p>
          <a:p>
            <a:endParaRPr lang="en-US" dirty="0"/>
          </a:p>
          <a:p>
            <a:r>
              <a:rPr lang="en-US" dirty="0"/>
              <a:t>No calculators </a:t>
            </a:r>
          </a:p>
        </p:txBody>
      </p:sp>
    </p:spTree>
    <p:extLst>
      <p:ext uri="{BB962C8B-B14F-4D97-AF65-F5344CB8AC3E}">
        <p14:creationId xmlns:p14="http://schemas.microsoft.com/office/powerpoint/2010/main" val="2613895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Decimal to Hex </a:t>
            </a:r>
          </a:p>
        </p:txBody>
      </p:sp>
      <p:sp>
        <p:nvSpPr>
          <p:cNvPr id="3" name="Content Placeholder 2"/>
          <p:cNvSpPr>
            <a:spLocks noGrp="1"/>
          </p:cNvSpPr>
          <p:nvPr>
            <p:ph idx="1"/>
          </p:nvPr>
        </p:nvSpPr>
        <p:spPr/>
        <p:txBody>
          <a:bodyPr/>
          <a:lstStyle/>
          <a:p>
            <a:r>
              <a:rPr lang="en-US" dirty="0"/>
              <a:t>Convert 456 into Hex</a:t>
            </a:r>
          </a:p>
          <a:p>
            <a:r>
              <a:rPr lang="en-US" dirty="0"/>
              <a:t>You must divide </a:t>
            </a:r>
          </a:p>
        </p:txBody>
      </p:sp>
      <p:pic>
        <p:nvPicPr>
          <p:cNvPr id="4" name="Picture 3" descr="Screen Shot 2016-08-25 at 10.38.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172373"/>
            <a:ext cx="9144000" cy="867103"/>
          </a:xfrm>
          <a:prstGeom prst="rect">
            <a:avLst/>
          </a:prstGeom>
        </p:spPr>
      </p:pic>
      <p:sp>
        <p:nvSpPr>
          <p:cNvPr id="6" name="TextBox 5"/>
          <p:cNvSpPr txBox="1"/>
          <p:nvPr/>
        </p:nvSpPr>
        <p:spPr>
          <a:xfrm>
            <a:off x="2359450" y="3542847"/>
            <a:ext cx="8108042" cy="3046988"/>
          </a:xfrm>
          <a:prstGeom prst="rect">
            <a:avLst/>
          </a:prstGeom>
          <a:noFill/>
        </p:spPr>
        <p:txBody>
          <a:bodyPr wrap="square" rtlCol="0">
            <a:spAutoFit/>
          </a:bodyPr>
          <a:lstStyle/>
          <a:p>
            <a:r>
              <a:rPr lang="en-US" sz="3200" dirty="0">
                <a:solidFill>
                  <a:schemeClr val="bg1"/>
                </a:solidFill>
                <a:latin typeface="Avenir Book"/>
                <a:cs typeface="Avenir Book"/>
              </a:rPr>
              <a:t>256 / 456 = 	1 remainder of 200</a:t>
            </a:r>
          </a:p>
          <a:p>
            <a:r>
              <a:rPr lang="en-US" sz="3200" dirty="0">
                <a:solidFill>
                  <a:schemeClr val="bg1"/>
                </a:solidFill>
                <a:latin typeface="Avenir Book"/>
                <a:cs typeface="Avenir Book"/>
              </a:rPr>
              <a:t>16 / 200 	= 	12 remainder of 8 </a:t>
            </a:r>
          </a:p>
          <a:p>
            <a:r>
              <a:rPr lang="en-US" sz="3200" dirty="0">
                <a:solidFill>
                  <a:schemeClr val="bg1"/>
                </a:solidFill>
                <a:latin typeface="Avenir Book"/>
                <a:cs typeface="Avenir Book"/>
              </a:rPr>
              <a:t>1 / 8 		= 	8 remainder of 0</a:t>
            </a:r>
          </a:p>
          <a:p>
            <a:endParaRPr lang="en-US" sz="3200" dirty="0">
              <a:solidFill>
                <a:schemeClr val="bg1"/>
              </a:solidFill>
              <a:latin typeface="Avenir Book"/>
              <a:cs typeface="Avenir Book"/>
            </a:endParaRPr>
          </a:p>
          <a:p>
            <a:pPr marL="514350" indent="-514350" algn="ctr">
              <a:buAutoNum type="arabicPlain"/>
            </a:pPr>
            <a:r>
              <a:rPr lang="en-US" sz="3200" dirty="0">
                <a:solidFill>
                  <a:schemeClr val="bg1"/>
                </a:solidFill>
                <a:latin typeface="Avenir Book"/>
                <a:cs typeface="Avenir Book"/>
              </a:rPr>
              <a:t>12   8 </a:t>
            </a:r>
          </a:p>
          <a:p>
            <a:pPr algn="ctr"/>
            <a:r>
              <a:rPr lang="en-US" sz="3200" dirty="0">
                <a:solidFill>
                  <a:schemeClr val="bg1"/>
                </a:solidFill>
                <a:latin typeface="Avenir Book"/>
                <a:cs typeface="Avenir Book"/>
              </a:rPr>
              <a:t>1   C    8 </a:t>
            </a:r>
          </a:p>
        </p:txBody>
      </p:sp>
    </p:spTree>
    <p:extLst>
      <p:ext uri="{BB962C8B-B14F-4D97-AF65-F5344CB8AC3E}">
        <p14:creationId xmlns:p14="http://schemas.microsoft.com/office/powerpoint/2010/main" val="346820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021CC-9024-2A41-B834-E09D626F857A}"/>
              </a:ext>
            </a:extLst>
          </p:cNvPr>
          <p:cNvSpPr>
            <a:spLocks noGrp="1"/>
          </p:cNvSpPr>
          <p:nvPr>
            <p:ph type="title"/>
          </p:nvPr>
        </p:nvSpPr>
        <p:spPr/>
        <p:txBody>
          <a:bodyPr>
            <a:normAutofit fontScale="90000"/>
          </a:bodyPr>
          <a:lstStyle/>
          <a:p>
            <a:r>
              <a:rPr lang="en-GB" dirty="0"/>
              <a:t>But that is hard and stupid </a:t>
            </a:r>
          </a:p>
        </p:txBody>
      </p:sp>
      <p:sp>
        <p:nvSpPr>
          <p:cNvPr id="3" name="Content Placeholder 2">
            <a:extLst>
              <a:ext uri="{FF2B5EF4-FFF2-40B4-BE49-F238E27FC236}">
                <a16:creationId xmlns:a16="http://schemas.microsoft.com/office/drawing/2014/main" id="{0634F4D1-3BF9-C34C-A221-C5526BF03CE7}"/>
              </a:ext>
            </a:extLst>
          </p:cNvPr>
          <p:cNvSpPr>
            <a:spLocks noGrp="1"/>
          </p:cNvSpPr>
          <p:nvPr>
            <p:ph idx="1"/>
          </p:nvPr>
        </p:nvSpPr>
        <p:spPr/>
        <p:txBody>
          <a:bodyPr/>
          <a:lstStyle/>
          <a:p>
            <a:r>
              <a:rPr lang="en-GB" dirty="0"/>
              <a:t>You need a calculator for that method. </a:t>
            </a:r>
          </a:p>
          <a:p>
            <a:endParaRPr lang="en-GB" dirty="0"/>
          </a:p>
          <a:p>
            <a:r>
              <a:rPr lang="en-GB" dirty="0"/>
              <a:t>Decimal to Hex is better if you do:</a:t>
            </a:r>
          </a:p>
          <a:p>
            <a:r>
              <a:rPr lang="en-GB" dirty="0"/>
              <a:t>Decimal to binary</a:t>
            </a:r>
          </a:p>
          <a:p>
            <a:r>
              <a:rPr lang="en-GB" dirty="0"/>
              <a:t>Binary to hex</a:t>
            </a:r>
          </a:p>
        </p:txBody>
      </p:sp>
    </p:spTree>
    <p:extLst>
      <p:ext uri="{BB962C8B-B14F-4D97-AF65-F5344CB8AC3E}">
        <p14:creationId xmlns:p14="http://schemas.microsoft.com/office/powerpoint/2010/main" val="1031221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3DA58-13AF-9343-B330-5083F49558F8}"/>
              </a:ext>
            </a:extLst>
          </p:cNvPr>
          <p:cNvSpPr>
            <a:spLocks noGrp="1"/>
          </p:cNvSpPr>
          <p:nvPr>
            <p:ph type="title"/>
          </p:nvPr>
        </p:nvSpPr>
        <p:spPr/>
        <p:txBody>
          <a:bodyPr>
            <a:normAutofit fontScale="90000"/>
          </a:bodyPr>
          <a:lstStyle/>
          <a:p>
            <a:r>
              <a:rPr lang="en-GB" dirty="0"/>
              <a:t>97 </a:t>
            </a:r>
          </a:p>
        </p:txBody>
      </p:sp>
      <p:sp>
        <p:nvSpPr>
          <p:cNvPr id="3" name="Content Placeholder 2">
            <a:extLst>
              <a:ext uri="{FF2B5EF4-FFF2-40B4-BE49-F238E27FC236}">
                <a16:creationId xmlns:a16="http://schemas.microsoft.com/office/drawing/2014/main" id="{357959FC-EF0E-4240-BAF8-4227D461ECE0}"/>
              </a:ext>
            </a:extLst>
          </p:cNvPr>
          <p:cNvSpPr>
            <a:spLocks noGrp="1"/>
          </p:cNvSpPr>
          <p:nvPr>
            <p:ph idx="1"/>
          </p:nvPr>
        </p:nvSpPr>
        <p:spPr/>
        <p:txBody>
          <a:bodyPr/>
          <a:lstStyle/>
          <a:p>
            <a:r>
              <a:rPr lang="en-GB" dirty="0"/>
              <a:t>What is 97 decimal in Hex?</a:t>
            </a:r>
          </a:p>
          <a:p>
            <a:endParaRPr lang="en-GB" dirty="0"/>
          </a:p>
          <a:p>
            <a:pPr marL="514350" indent="-514350">
              <a:buAutoNum type="arabicPeriod"/>
            </a:pPr>
            <a:r>
              <a:rPr lang="en-GB" dirty="0"/>
              <a:t>Find the binary</a:t>
            </a:r>
          </a:p>
          <a:p>
            <a:pPr marL="514350" indent="-514350">
              <a:buAutoNum type="arabicPeriod"/>
            </a:pPr>
            <a:endParaRPr lang="en-GB" dirty="0"/>
          </a:p>
          <a:p>
            <a:pPr marL="514350" indent="-514350">
              <a:buAutoNum type="arabicPeriod"/>
            </a:pPr>
            <a:endParaRPr lang="en-GB" dirty="0"/>
          </a:p>
        </p:txBody>
      </p:sp>
      <p:pic>
        <p:nvPicPr>
          <p:cNvPr id="4" name="Content Placeholder 3" descr="Screen Shot 2016-08-25 at 09.53.21.png">
            <a:extLst>
              <a:ext uri="{FF2B5EF4-FFF2-40B4-BE49-F238E27FC236}">
                <a16:creationId xmlns:a16="http://schemas.microsoft.com/office/drawing/2014/main" id="{87C2542C-2BD0-6E49-A267-DC7F1D54B6EE}"/>
              </a:ext>
            </a:extLst>
          </p:cNvPr>
          <p:cNvPicPr>
            <a:picLocks noChangeAspect="1"/>
          </p:cNvPicPr>
          <p:nvPr/>
        </p:nvPicPr>
        <p:blipFill rotWithShape="1">
          <a:blip r:embed="rId2">
            <a:extLst>
              <a:ext uri="{28A0092B-C50C-407E-A947-70E740481C1C}">
                <a14:useLocalDpi xmlns:a14="http://schemas.microsoft.com/office/drawing/2010/main" val="0"/>
              </a:ext>
            </a:extLst>
          </a:blip>
          <a:srcRect t="-892" b="45"/>
          <a:stretch/>
        </p:blipFill>
        <p:spPr>
          <a:xfrm>
            <a:off x="1524000" y="2831875"/>
            <a:ext cx="9144000" cy="1236654"/>
          </a:xfrm>
          <a:prstGeom prst="rect">
            <a:avLst/>
          </a:prstGeom>
        </p:spPr>
      </p:pic>
      <p:sp>
        <p:nvSpPr>
          <p:cNvPr id="5" name="TextBox 4">
            <a:extLst>
              <a:ext uri="{FF2B5EF4-FFF2-40B4-BE49-F238E27FC236}">
                <a16:creationId xmlns:a16="http://schemas.microsoft.com/office/drawing/2014/main" id="{27853970-4FEB-C04A-A86C-B637F9CC6AAE}"/>
              </a:ext>
            </a:extLst>
          </p:cNvPr>
          <p:cNvSpPr txBox="1"/>
          <p:nvPr/>
        </p:nvSpPr>
        <p:spPr>
          <a:xfrm>
            <a:off x="1524000" y="4223067"/>
            <a:ext cx="9144000" cy="1077218"/>
          </a:xfrm>
          <a:prstGeom prst="rect">
            <a:avLst/>
          </a:prstGeom>
          <a:noFill/>
        </p:spPr>
        <p:txBody>
          <a:bodyPr wrap="square" rtlCol="0">
            <a:spAutoFit/>
          </a:bodyPr>
          <a:lstStyle/>
          <a:p>
            <a:r>
              <a:rPr lang="en-US" sz="3200" dirty="0">
                <a:solidFill>
                  <a:schemeClr val="bg1"/>
                </a:solidFill>
                <a:latin typeface="Avenir Book"/>
                <a:cs typeface="Avenir Book"/>
              </a:rPr>
              <a:t>    0        1       1        0       0        0       0        1</a:t>
            </a:r>
          </a:p>
          <a:p>
            <a:endParaRPr lang="en-US" sz="3200" dirty="0">
              <a:solidFill>
                <a:schemeClr val="bg1"/>
              </a:solidFill>
              <a:latin typeface="Avenir Book"/>
              <a:cs typeface="Avenir Book"/>
            </a:endParaRPr>
          </a:p>
        </p:txBody>
      </p:sp>
    </p:spTree>
    <p:extLst>
      <p:ext uri="{BB962C8B-B14F-4D97-AF65-F5344CB8AC3E}">
        <p14:creationId xmlns:p14="http://schemas.microsoft.com/office/powerpoint/2010/main" val="669537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3DA58-13AF-9343-B330-5083F49558F8}"/>
              </a:ext>
            </a:extLst>
          </p:cNvPr>
          <p:cNvSpPr>
            <a:spLocks noGrp="1"/>
          </p:cNvSpPr>
          <p:nvPr>
            <p:ph type="title"/>
          </p:nvPr>
        </p:nvSpPr>
        <p:spPr/>
        <p:txBody>
          <a:bodyPr>
            <a:normAutofit fontScale="90000"/>
          </a:bodyPr>
          <a:lstStyle/>
          <a:p>
            <a:r>
              <a:rPr lang="en-GB" dirty="0"/>
              <a:t>97 </a:t>
            </a:r>
          </a:p>
        </p:txBody>
      </p:sp>
      <p:sp>
        <p:nvSpPr>
          <p:cNvPr id="3" name="Content Placeholder 2">
            <a:extLst>
              <a:ext uri="{FF2B5EF4-FFF2-40B4-BE49-F238E27FC236}">
                <a16:creationId xmlns:a16="http://schemas.microsoft.com/office/drawing/2014/main" id="{357959FC-EF0E-4240-BAF8-4227D461ECE0}"/>
              </a:ext>
            </a:extLst>
          </p:cNvPr>
          <p:cNvSpPr>
            <a:spLocks noGrp="1"/>
          </p:cNvSpPr>
          <p:nvPr>
            <p:ph idx="1"/>
          </p:nvPr>
        </p:nvSpPr>
        <p:spPr/>
        <p:txBody>
          <a:bodyPr/>
          <a:lstStyle/>
          <a:p>
            <a:r>
              <a:rPr lang="en-GB" dirty="0"/>
              <a:t>Now remember every hex digit is 4 binary bits long</a:t>
            </a:r>
          </a:p>
          <a:p>
            <a:pPr marL="514350" indent="-514350">
              <a:buAutoNum type="arabicPeriod"/>
            </a:pPr>
            <a:endParaRPr lang="en-GB" dirty="0"/>
          </a:p>
        </p:txBody>
      </p:sp>
      <p:pic>
        <p:nvPicPr>
          <p:cNvPr id="4" name="Content Placeholder 3" descr="Screen Shot 2016-08-25 at 09.53.21.png">
            <a:extLst>
              <a:ext uri="{FF2B5EF4-FFF2-40B4-BE49-F238E27FC236}">
                <a16:creationId xmlns:a16="http://schemas.microsoft.com/office/drawing/2014/main" id="{87C2542C-2BD0-6E49-A267-DC7F1D54B6EE}"/>
              </a:ext>
            </a:extLst>
          </p:cNvPr>
          <p:cNvPicPr>
            <a:picLocks noChangeAspect="1"/>
          </p:cNvPicPr>
          <p:nvPr/>
        </p:nvPicPr>
        <p:blipFill rotWithShape="1">
          <a:blip r:embed="rId2">
            <a:extLst>
              <a:ext uri="{28A0092B-C50C-407E-A947-70E740481C1C}">
                <a14:useLocalDpi xmlns:a14="http://schemas.microsoft.com/office/drawing/2010/main" val="0"/>
              </a:ext>
            </a:extLst>
          </a:blip>
          <a:srcRect t="-892" b="45"/>
          <a:stretch/>
        </p:blipFill>
        <p:spPr>
          <a:xfrm>
            <a:off x="1524000" y="2047026"/>
            <a:ext cx="9144000" cy="1236654"/>
          </a:xfrm>
          <a:prstGeom prst="rect">
            <a:avLst/>
          </a:prstGeom>
        </p:spPr>
      </p:pic>
      <p:sp>
        <p:nvSpPr>
          <p:cNvPr id="5" name="TextBox 4">
            <a:extLst>
              <a:ext uri="{FF2B5EF4-FFF2-40B4-BE49-F238E27FC236}">
                <a16:creationId xmlns:a16="http://schemas.microsoft.com/office/drawing/2014/main" id="{27853970-4FEB-C04A-A86C-B637F9CC6AAE}"/>
              </a:ext>
            </a:extLst>
          </p:cNvPr>
          <p:cNvSpPr txBox="1"/>
          <p:nvPr/>
        </p:nvSpPr>
        <p:spPr>
          <a:xfrm>
            <a:off x="1524000" y="3345866"/>
            <a:ext cx="9144000" cy="1077218"/>
          </a:xfrm>
          <a:prstGeom prst="rect">
            <a:avLst/>
          </a:prstGeom>
          <a:noFill/>
        </p:spPr>
        <p:txBody>
          <a:bodyPr wrap="square" rtlCol="0">
            <a:spAutoFit/>
          </a:bodyPr>
          <a:lstStyle/>
          <a:p>
            <a:r>
              <a:rPr lang="en-US" sz="3200" dirty="0">
                <a:latin typeface="Avenir Book"/>
                <a:cs typeface="Avenir Book"/>
              </a:rPr>
              <a:t>    </a:t>
            </a:r>
            <a:r>
              <a:rPr lang="en-US" sz="3200" b="1" dirty="0">
                <a:solidFill>
                  <a:srgbClr val="FF0000"/>
                </a:solidFill>
                <a:latin typeface="Avenir Book"/>
                <a:cs typeface="Avenir Book"/>
              </a:rPr>
              <a:t>0        1       1        0       </a:t>
            </a:r>
            <a:r>
              <a:rPr lang="en-US" sz="3200" b="1" dirty="0">
                <a:solidFill>
                  <a:srgbClr val="FFFF00"/>
                </a:solidFill>
                <a:latin typeface="Avenir Book"/>
                <a:cs typeface="Avenir Book"/>
              </a:rPr>
              <a:t>0        0       0        1</a:t>
            </a:r>
          </a:p>
          <a:p>
            <a:endParaRPr lang="en-US" sz="3200" dirty="0">
              <a:latin typeface="Avenir Book"/>
              <a:cs typeface="Avenir Book"/>
            </a:endParaRPr>
          </a:p>
        </p:txBody>
      </p:sp>
    </p:spTree>
    <p:extLst>
      <p:ext uri="{BB962C8B-B14F-4D97-AF65-F5344CB8AC3E}">
        <p14:creationId xmlns:p14="http://schemas.microsoft.com/office/powerpoint/2010/main" val="3011450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3DA58-13AF-9343-B330-5083F49558F8}"/>
              </a:ext>
            </a:extLst>
          </p:cNvPr>
          <p:cNvSpPr>
            <a:spLocks noGrp="1"/>
          </p:cNvSpPr>
          <p:nvPr>
            <p:ph type="title"/>
          </p:nvPr>
        </p:nvSpPr>
        <p:spPr/>
        <p:txBody>
          <a:bodyPr>
            <a:normAutofit fontScale="90000"/>
          </a:bodyPr>
          <a:lstStyle/>
          <a:p>
            <a:r>
              <a:rPr lang="en-GB" dirty="0"/>
              <a:t>97 </a:t>
            </a:r>
          </a:p>
        </p:txBody>
      </p:sp>
      <p:sp>
        <p:nvSpPr>
          <p:cNvPr id="3" name="Content Placeholder 2">
            <a:extLst>
              <a:ext uri="{FF2B5EF4-FFF2-40B4-BE49-F238E27FC236}">
                <a16:creationId xmlns:a16="http://schemas.microsoft.com/office/drawing/2014/main" id="{357959FC-EF0E-4240-BAF8-4227D461ECE0}"/>
              </a:ext>
            </a:extLst>
          </p:cNvPr>
          <p:cNvSpPr>
            <a:spLocks noGrp="1"/>
          </p:cNvSpPr>
          <p:nvPr>
            <p:ph idx="1"/>
          </p:nvPr>
        </p:nvSpPr>
        <p:spPr/>
        <p:txBody>
          <a:bodyPr/>
          <a:lstStyle/>
          <a:p>
            <a:r>
              <a:rPr lang="en-GB" dirty="0"/>
              <a:t>And now just convert like normal </a:t>
            </a:r>
          </a:p>
          <a:p>
            <a:pPr marL="514350" indent="-514350">
              <a:buAutoNum type="arabicPeriod"/>
            </a:pPr>
            <a:endParaRPr lang="en-GB" dirty="0"/>
          </a:p>
        </p:txBody>
      </p:sp>
      <p:sp>
        <p:nvSpPr>
          <p:cNvPr id="7" name="TextBox 6">
            <a:extLst>
              <a:ext uri="{FF2B5EF4-FFF2-40B4-BE49-F238E27FC236}">
                <a16:creationId xmlns:a16="http://schemas.microsoft.com/office/drawing/2014/main" id="{54C35EC6-491A-A742-8094-5B6A371F5755}"/>
              </a:ext>
            </a:extLst>
          </p:cNvPr>
          <p:cNvSpPr txBox="1"/>
          <p:nvPr/>
        </p:nvSpPr>
        <p:spPr>
          <a:xfrm>
            <a:off x="1524000" y="1615037"/>
            <a:ext cx="9144000" cy="1077218"/>
          </a:xfrm>
          <a:prstGeom prst="rect">
            <a:avLst/>
          </a:prstGeom>
          <a:noFill/>
        </p:spPr>
        <p:txBody>
          <a:bodyPr wrap="square" rtlCol="0">
            <a:spAutoFit/>
          </a:bodyPr>
          <a:lstStyle/>
          <a:p>
            <a:r>
              <a:rPr lang="en-US" sz="3200" dirty="0">
                <a:latin typeface="Avenir Book"/>
                <a:cs typeface="Avenir Book"/>
              </a:rPr>
              <a:t>    </a:t>
            </a:r>
            <a:r>
              <a:rPr lang="en-US" sz="3200" b="1" dirty="0">
                <a:solidFill>
                  <a:srgbClr val="FF0000"/>
                </a:solidFill>
                <a:latin typeface="Avenir Book"/>
                <a:cs typeface="Avenir Book"/>
              </a:rPr>
              <a:t>0        1       1        0       </a:t>
            </a:r>
            <a:r>
              <a:rPr lang="en-US" sz="3200" b="1" dirty="0">
                <a:solidFill>
                  <a:srgbClr val="FFFF00"/>
                </a:solidFill>
                <a:latin typeface="Avenir Book"/>
                <a:cs typeface="Avenir Book"/>
              </a:rPr>
              <a:t>0        0       0        1</a:t>
            </a:r>
          </a:p>
          <a:p>
            <a:endParaRPr lang="en-US" sz="3200" dirty="0">
              <a:latin typeface="Avenir Book"/>
              <a:cs typeface="Avenir Book"/>
            </a:endParaRPr>
          </a:p>
        </p:txBody>
      </p:sp>
      <p:pic>
        <p:nvPicPr>
          <p:cNvPr id="8" name="Content Placeholder 3" descr="Screen Shot 2016-08-25 at 09.53.21.png">
            <a:extLst>
              <a:ext uri="{FF2B5EF4-FFF2-40B4-BE49-F238E27FC236}">
                <a16:creationId xmlns:a16="http://schemas.microsoft.com/office/drawing/2014/main" id="{D2E168A3-00D8-5340-A94C-9FA63891879D}"/>
              </a:ext>
            </a:extLst>
          </p:cNvPr>
          <p:cNvPicPr>
            <a:picLocks noChangeAspect="1"/>
          </p:cNvPicPr>
          <p:nvPr/>
        </p:nvPicPr>
        <p:blipFill rotWithShape="1">
          <a:blip r:embed="rId2">
            <a:extLst>
              <a:ext uri="{28A0092B-C50C-407E-A947-70E740481C1C}">
                <a14:useLocalDpi xmlns:a14="http://schemas.microsoft.com/office/drawing/2010/main" val="0"/>
              </a:ext>
            </a:extLst>
          </a:blip>
          <a:srcRect t="-892" b="45"/>
          <a:stretch/>
        </p:blipFill>
        <p:spPr>
          <a:xfrm>
            <a:off x="1524000" y="2692255"/>
            <a:ext cx="9144000" cy="1236654"/>
          </a:xfrm>
          <a:prstGeom prst="rect">
            <a:avLst/>
          </a:prstGeom>
        </p:spPr>
      </p:pic>
      <p:sp>
        <p:nvSpPr>
          <p:cNvPr id="9" name="TextBox 8">
            <a:extLst>
              <a:ext uri="{FF2B5EF4-FFF2-40B4-BE49-F238E27FC236}">
                <a16:creationId xmlns:a16="http://schemas.microsoft.com/office/drawing/2014/main" id="{7EE3AD44-4525-0543-9A62-E1A5DED8CD0A}"/>
              </a:ext>
            </a:extLst>
          </p:cNvPr>
          <p:cNvSpPr txBox="1"/>
          <p:nvPr/>
        </p:nvSpPr>
        <p:spPr>
          <a:xfrm>
            <a:off x="1660072" y="3956776"/>
            <a:ext cx="9144000" cy="584775"/>
          </a:xfrm>
          <a:prstGeom prst="rect">
            <a:avLst/>
          </a:prstGeom>
          <a:noFill/>
        </p:spPr>
        <p:txBody>
          <a:bodyPr wrap="square" rtlCol="0">
            <a:spAutoFit/>
          </a:bodyPr>
          <a:lstStyle/>
          <a:p>
            <a:r>
              <a:rPr lang="en-US" sz="3200" dirty="0">
                <a:latin typeface="Avenir Book"/>
                <a:cs typeface="Avenir Book"/>
              </a:rPr>
              <a:t>                                          </a:t>
            </a:r>
            <a:r>
              <a:rPr lang="en-US" sz="3200" b="1" dirty="0">
                <a:solidFill>
                  <a:srgbClr val="FF0000"/>
                </a:solidFill>
                <a:latin typeface="Avenir Book"/>
                <a:cs typeface="Avenir Book"/>
              </a:rPr>
              <a:t>0        1       1        0</a:t>
            </a:r>
            <a:endParaRPr lang="en-US" sz="3200" b="1" dirty="0">
              <a:solidFill>
                <a:srgbClr val="0070C0"/>
              </a:solidFill>
              <a:latin typeface="Avenir Book"/>
              <a:cs typeface="Avenir Book"/>
            </a:endParaRPr>
          </a:p>
        </p:txBody>
      </p:sp>
      <p:sp>
        <p:nvSpPr>
          <p:cNvPr id="10" name="TextBox 9">
            <a:extLst>
              <a:ext uri="{FF2B5EF4-FFF2-40B4-BE49-F238E27FC236}">
                <a16:creationId xmlns:a16="http://schemas.microsoft.com/office/drawing/2014/main" id="{1C038D58-6EEF-E14F-A280-DF4FE70503A3}"/>
              </a:ext>
            </a:extLst>
          </p:cNvPr>
          <p:cNvSpPr txBox="1"/>
          <p:nvPr/>
        </p:nvSpPr>
        <p:spPr>
          <a:xfrm>
            <a:off x="1660072" y="4728310"/>
            <a:ext cx="9144000" cy="584775"/>
          </a:xfrm>
          <a:prstGeom prst="rect">
            <a:avLst/>
          </a:prstGeom>
          <a:noFill/>
        </p:spPr>
        <p:txBody>
          <a:bodyPr wrap="square" rtlCol="0">
            <a:spAutoFit/>
          </a:bodyPr>
          <a:lstStyle/>
          <a:p>
            <a:r>
              <a:rPr lang="en-US" sz="3200" b="1" dirty="0">
                <a:solidFill>
                  <a:srgbClr val="FFFF00"/>
                </a:solidFill>
                <a:latin typeface="Avenir Book"/>
                <a:cs typeface="Avenir Book"/>
              </a:rPr>
              <a:t>                                          0        0       0        1</a:t>
            </a:r>
          </a:p>
        </p:txBody>
      </p:sp>
      <p:sp>
        <p:nvSpPr>
          <p:cNvPr id="11" name="TextBox 10">
            <a:extLst>
              <a:ext uri="{FF2B5EF4-FFF2-40B4-BE49-F238E27FC236}">
                <a16:creationId xmlns:a16="http://schemas.microsoft.com/office/drawing/2014/main" id="{890D045F-8921-7146-A10C-C80344E46252}"/>
              </a:ext>
            </a:extLst>
          </p:cNvPr>
          <p:cNvSpPr txBox="1"/>
          <p:nvPr/>
        </p:nvSpPr>
        <p:spPr>
          <a:xfrm>
            <a:off x="1655990" y="5411449"/>
            <a:ext cx="8880021" cy="1446550"/>
          </a:xfrm>
          <a:prstGeom prst="rect">
            <a:avLst/>
          </a:prstGeom>
          <a:noFill/>
        </p:spPr>
        <p:txBody>
          <a:bodyPr wrap="square" rtlCol="0">
            <a:spAutoFit/>
          </a:bodyPr>
          <a:lstStyle/>
          <a:p>
            <a:pPr algn="r"/>
            <a:r>
              <a:rPr lang="en-US" sz="8800" b="1" dirty="0">
                <a:solidFill>
                  <a:srgbClr val="FF0000"/>
                </a:solidFill>
                <a:latin typeface="Avenir Book"/>
                <a:cs typeface="Avenir Book"/>
              </a:rPr>
              <a:t>6</a:t>
            </a:r>
            <a:r>
              <a:rPr lang="en-US" sz="8800" b="1" dirty="0">
                <a:solidFill>
                  <a:srgbClr val="FFFF00"/>
                </a:solidFill>
                <a:latin typeface="Avenir Book"/>
                <a:cs typeface="Avenir Book"/>
              </a:rPr>
              <a:t>1</a:t>
            </a:r>
            <a:endParaRPr lang="en-US" sz="8800" dirty="0">
              <a:solidFill>
                <a:srgbClr val="FFFF00"/>
              </a:solidFill>
              <a:latin typeface="Avenir Book"/>
              <a:cs typeface="Avenir Book"/>
            </a:endParaRPr>
          </a:p>
        </p:txBody>
      </p:sp>
    </p:spTree>
    <p:extLst>
      <p:ext uri="{BB962C8B-B14F-4D97-AF65-F5344CB8AC3E}">
        <p14:creationId xmlns:p14="http://schemas.microsoft.com/office/powerpoint/2010/main" val="2106965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Task</a:t>
            </a:r>
          </a:p>
        </p:txBody>
      </p:sp>
      <p:sp>
        <p:nvSpPr>
          <p:cNvPr id="3" name="Content Placeholder 2"/>
          <p:cNvSpPr>
            <a:spLocks noGrp="1"/>
          </p:cNvSpPr>
          <p:nvPr>
            <p:ph idx="1"/>
          </p:nvPr>
        </p:nvSpPr>
        <p:spPr/>
        <p:txBody>
          <a:bodyPr/>
          <a:lstStyle/>
          <a:p>
            <a:r>
              <a:rPr lang="en-US" dirty="0"/>
              <a:t>Get some paper </a:t>
            </a:r>
          </a:p>
          <a:p>
            <a:r>
              <a:rPr lang="en-US" dirty="0"/>
              <a:t>Write down any hex, denary or binary number  </a:t>
            </a:r>
          </a:p>
          <a:p>
            <a:r>
              <a:rPr lang="en-US" dirty="0"/>
              <a:t>Give it to someone </a:t>
            </a:r>
          </a:p>
          <a:p>
            <a:endParaRPr lang="en-US" dirty="0"/>
          </a:p>
          <a:p>
            <a:r>
              <a:rPr lang="en-US" dirty="0"/>
              <a:t>That person must convert your number into the different number systems. </a:t>
            </a:r>
          </a:p>
          <a:p>
            <a:endParaRPr lang="en-US" dirty="0"/>
          </a:p>
          <a:p>
            <a:r>
              <a:rPr lang="en-US" dirty="0"/>
              <a:t>No calculators </a:t>
            </a:r>
          </a:p>
        </p:txBody>
      </p:sp>
    </p:spTree>
    <p:extLst>
      <p:ext uri="{BB962C8B-B14F-4D97-AF65-F5344CB8AC3E}">
        <p14:creationId xmlns:p14="http://schemas.microsoft.com/office/powerpoint/2010/main" val="3341912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0869-FB76-2645-9891-62F3522810D1}"/>
              </a:ext>
            </a:extLst>
          </p:cNvPr>
          <p:cNvSpPr>
            <a:spLocks noGrp="1"/>
          </p:cNvSpPr>
          <p:nvPr>
            <p:ph type="title"/>
          </p:nvPr>
        </p:nvSpPr>
        <p:spPr/>
        <p:txBody>
          <a:bodyPr>
            <a:normAutofit fontScale="90000"/>
          </a:bodyPr>
          <a:lstStyle/>
          <a:p>
            <a:r>
              <a:rPr lang="en-US" dirty="0"/>
              <a:t>Today</a:t>
            </a:r>
          </a:p>
        </p:txBody>
      </p:sp>
      <p:sp>
        <p:nvSpPr>
          <p:cNvPr id="3" name="Content Placeholder 2">
            <a:extLst>
              <a:ext uri="{FF2B5EF4-FFF2-40B4-BE49-F238E27FC236}">
                <a16:creationId xmlns:a16="http://schemas.microsoft.com/office/drawing/2014/main" id="{F4DE8215-B087-C84D-BAB9-D09FEA2B61BA}"/>
              </a:ext>
            </a:extLst>
          </p:cNvPr>
          <p:cNvSpPr>
            <a:spLocks noGrp="1"/>
          </p:cNvSpPr>
          <p:nvPr>
            <p:ph idx="1"/>
          </p:nvPr>
        </p:nvSpPr>
        <p:spPr>
          <a:solidFill>
            <a:srgbClr val="00B0F0"/>
          </a:solidFill>
        </p:spPr>
        <p:txBody>
          <a:bodyPr/>
          <a:lstStyle/>
          <a:p>
            <a:r>
              <a:rPr lang="en-GB" dirty="0"/>
              <a:t>3. Perform binary addition and subtraction </a:t>
            </a:r>
          </a:p>
          <a:p>
            <a:endParaRPr lang="en-US" dirty="0"/>
          </a:p>
          <a:p>
            <a:r>
              <a:rPr lang="en-US" dirty="0"/>
              <a:t>Understand:  The rules of addition and subtraction </a:t>
            </a:r>
          </a:p>
          <a:p>
            <a:endParaRPr lang="en-US" dirty="0"/>
          </a:p>
          <a:p>
            <a:r>
              <a:rPr lang="en-US" dirty="0"/>
              <a:t>Able : Add and Subtract Binary</a:t>
            </a:r>
          </a:p>
          <a:p>
            <a:endParaRPr lang="en-US" dirty="0"/>
          </a:p>
          <a:p>
            <a:r>
              <a:rPr lang="en-US" dirty="0"/>
              <a:t>Answer: What are the difference between signed magnitude, one complement and two’s complement</a:t>
            </a:r>
          </a:p>
          <a:p>
            <a:endParaRPr lang="en-US" dirty="0"/>
          </a:p>
        </p:txBody>
      </p:sp>
    </p:spTree>
    <p:extLst>
      <p:ext uri="{BB962C8B-B14F-4D97-AF65-F5344CB8AC3E}">
        <p14:creationId xmlns:p14="http://schemas.microsoft.com/office/powerpoint/2010/main" val="2568290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680F4-86FC-C640-AB26-E7A1A30C817A}"/>
              </a:ext>
            </a:extLst>
          </p:cNvPr>
          <p:cNvSpPr>
            <a:spLocks noGrp="1"/>
          </p:cNvSpPr>
          <p:nvPr>
            <p:ph type="title"/>
          </p:nvPr>
        </p:nvSpPr>
        <p:spPr/>
        <p:txBody>
          <a:bodyPr>
            <a:normAutofit fontScale="90000"/>
          </a:bodyPr>
          <a:lstStyle/>
          <a:p>
            <a:r>
              <a:rPr lang="en-US" dirty="0"/>
              <a:t>Today</a:t>
            </a:r>
          </a:p>
        </p:txBody>
      </p:sp>
      <p:sp>
        <p:nvSpPr>
          <p:cNvPr id="3" name="Content Placeholder 2">
            <a:extLst>
              <a:ext uri="{FF2B5EF4-FFF2-40B4-BE49-F238E27FC236}">
                <a16:creationId xmlns:a16="http://schemas.microsoft.com/office/drawing/2014/main" id="{A7818C80-CE29-5B44-B0D6-6767BA26B7BD}"/>
              </a:ext>
            </a:extLst>
          </p:cNvPr>
          <p:cNvSpPr>
            <a:spLocks noGrp="1"/>
          </p:cNvSpPr>
          <p:nvPr>
            <p:ph idx="1"/>
          </p:nvPr>
        </p:nvSpPr>
        <p:spPr>
          <a:solidFill>
            <a:srgbClr val="00B0F0"/>
          </a:solidFill>
        </p:spPr>
        <p:txBody>
          <a:bodyPr/>
          <a:lstStyle/>
          <a:p>
            <a:pPr marL="514350" indent="-514350">
              <a:buFont typeface="+mj-lt"/>
              <a:buAutoNum type="arabicPeriod"/>
            </a:pPr>
            <a:r>
              <a:rPr lang="en-GB" dirty="0"/>
              <a:t>Show understanding of binary magnitudes and the difference between binary prefixes and decimal prefixes </a:t>
            </a:r>
          </a:p>
          <a:p>
            <a:pPr marL="514350" indent="-514350">
              <a:buFont typeface="+mj-lt"/>
              <a:buAutoNum type="arabicPeriod"/>
            </a:pPr>
            <a:r>
              <a:rPr lang="en-GB" dirty="0"/>
              <a:t>Show understanding of the basis of different number systems </a:t>
            </a:r>
          </a:p>
          <a:p>
            <a:endParaRPr lang="en-US" dirty="0"/>
          </a:p>
          <a:p>
            <a:endParaRPr lang="en-US" dirty="0"/>
          </a:p>
          <a:p>
            <a:r>
              <a:rPr lang="en-US" dirty="0"/>
              <a:t>Understand:  Different Number Systems</a:t>
            </a:r>
          </a:p>
          <a:p>
            <a:endParaRPr lang="en-US" dirty="0"/>
          </a:p>
          <a:p>
            <a:r>
              <a:rPr lang="en-US" dirty="0"/>
              <a:t>Able : Convert between number systems</a:t>
            </a:r>
          </a:p>
          <a:p>
            <a:endParaRPr lang="en-US" dirty="0"/>
          </a:p>
          <a:p>
            <a:r>
              <a:rPr lang="en-US" dirty="0"/>
              <a:t>Answer: Why we use different number systems?</a:t>
            </a:r>
          </a:p>
          <a:p>
            <a:endParaRPr lang="en-US" dirty="0"/>
          </a:p>
        </p:txBody>
      </p:sp>
    </p:spTree>
    <p:extLst>
      <p:ext uri="{BB962C8B-B14F-4D97-AF65-F5344CB8AC3E}">
        <p14:creationId xmlns:p14="http://schemas.microsoft.com/office/powerpoint/2010/main" val="2278887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65729-EB3A-4C40-9133-4C3AE285D7D4}"/>
              </a:ext>
            </a:extLst>
          </p:cNvPr>
          <p:cNvSpPr>
            <a:spLocks noGrp="1"/>
          </p:cNvSpPr>
          <p:nvPr>
            <p:ph type="title"/>
          </p:nvPr>
        </p:nvSpPr>
        <p:spPr/>
        <p:txBody>
          <a:bodyPr>
            <a:normAutofit fontScale="90000"/>
          </a:bodyPr>
          <a:lstStyle/>
          <a:p>
            <a:r>
              <a:rPr lang="en-US" dirty="0"/>
              <a:t>Question</a:t>
            </a:r>
          </a:p>
        </p:txBody>
      </p:sp>
      <p:sp>
        <p:nvSpPr>
          <p:cNvPr id="3" name="Content Placeholder 2">
            <a:extLst>
              <a:ext uri="{FF2B5EF4-FFF2-40B4-BE49-F238E27FC236}">
                <a16:creationId xmlns:a16="http://schemas.microsoft.com/office/drawing/2014/main" id="{D047C17C-D317-E746-AC58-C6325D6B8A41}"/>
              </a:ext>
            </a:extLst>
          </p:cNvPr>
          <p:cNvSpPr>
            <a:spLocks noGrp="1"/>
          </p:cNvSpPr>
          <p:nvPr>
            <p:ph idx="1"/>
          </p:nvPr>
        </p:nvSpPr>
        <p:spPr/>
        <p:txBody>
          <a:bodyPr>
            <a:normAutofit fontScale="92500"/>
          </a:bodyPr>
          <a:lstStyle/>
          <a:p>
            <a:r>
              <a:rPr lang="en-US" dirty="0"/>
              <a:t>Using 4 bits, in Binary, what is decimal 5?</a:t>
            </a:r>
          </a:p>
          <a:p>
            <a:endParaRPr lang="en-US" dirty="0"/>
          </a:p>
          <a:p>
            <a:r>
              <a:rPr lang="en-US" dirty="0"/>
              <a:t>0011 </a:t>
            </a:r>
          </a:p>
          <a:p>
            <a:endParaRPr lang="en-US" dirty="0"/>
          </a:p>
          <a:p>
            <a:r>
              <a:rPr lang="en-US" dirty="0"/>
              <a:t>Oh, you feel smart huh, okay…. What is negative 3 (-3) ?</a:t>
            </a:r>
          </a:p>
          <a:p>
            <a:endParaRPr lang="en-US" dirty="0"/>
          </a:p>
          <a:p>
            <a:r>
              <a:rPr lang="en-US" dirty="0"/>
              <a:t>You cant have -0011 because there is no ”-” symbol in binary, all we have is 0 and 1. </a:t>
            </a:r>
          </a:p>
          <a:p>
            <a:endParaRPr lang="en-US" dirty="0"/>
          </a:p>
          <a:p>
            <a:r>
              <a:rPr lang="en-US" dirty="0"/>
              <a:t>So, there are 3 ways we deal with negative numbers. The first two ways are stupid, but the third way is the one we use. But we should know all 3 ways.</a:t>
            </a:r>
          </a:p>
          <a:p>
            <a:pPr marL="514350" indent="-514350">
              <a:buAutoNum type="arabicPeriod"/>
            </a:pPr>
            <a:r>
              <a:rPr lang="en-US" dirty="0"/>
              <a:t>Signed Magnitude  (Very stupid way)</a:t>
            </a:r>
          </a:p>
          <a:p>
            <a:pPr marL="514350" indent="-514350">
              <a:buAutoNum type="arabicPeriod"/>
            </a:pPr>
            <a:r>
              <a:rPr lang="en-US" dirty="0"/>
              <a:t>One’s Complement  (Still stupid)</a:t>
            </a:r>
          </a:p>
          <a:p>
            <a:pPr marL="514350" indent="-514350">
              <a:buAutoNum type="arabicPeriod"/>
            </a:pPr>
            <a:r>
              <a:rPr lang="en-US" dirty="0"/>
              <a:t>Two’s Complement  (it’s okay) </a:t>
            </a:r>
          </a:p>
        </p:txBody>
      </p:sp>
    </p:spTree>
    <p:extLst>
      <p:ext uri="{BB962C8B-B14F-4D97-AF65-F5344CB8AC3E}">
        <p14:creationId xmlns:p14="http://schemas.microsoft.com/office/powerpoint/2010/main" val="453979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62A5-874B-D147-A305-E0896496DC5F}"/>
              </a:ext>
            </a:extLst>
          </p:cNvPr>
          <p:cNvSpPr>
            <a:spLocks noGrp="1"/>
          </p:cNvSpPr>
          <p:nvPr>
            <p:ph type="title"/>
          </p:nvPr>
        </p:nvSpPr>
        <p:spPr/>
        <p:txBody>
          <a:bodyPr>
            <a:normAutofit fontScale="90000"/>
          </a:bodyPr>
          <a:lstStyle/>
          <a:p>
            <a:r>
              <a:rPr lang="en-US" dirty="0"/>
              <a:t>Binary Addition</a:t>
            </a:r>
          </a:p>
        </p:txBody>
      </p:sp>
      <p:sp>
        <p:nvSpPr>
          <p:cNvPr id="3" name="Content Placeholder 2">
            <a:extLst>
              <a:ext uri="{FF2B5EF4-FFF2-40B4-BE49-F238E27FC236}">
                <a16:creationId xmlns:a16="http://schemas.microsoft.com/office/drawing/2014/main" id="{DA0B2966-21EE-974A-9C53-02A3CD207C51}"/>
              </a:ext>
            </a:extLst>
          </p:cNvPr>
          <p:cNvSpPr>
            <a:spLocks noGrp="1"/>
          </p:cNvSpPr>
          <p:nvPr>
            <p:ph idx="1"/>
          </p:nvPr>
        </p:nvSpPr>
        <p:spPr/>
        <p:txBody>
          <a:bodyPr/>
          <a:lstStyle/>
          <a:p>
            <a:r>
              <a:rPr lang="en-US" dirty="0"/>
              <a:t>Before we do the 2 stupid ways and one okay way, we need to know how to add in binary. </a:t>
            </a:r>
          </a:p>
          <a:p>
            <a:endParaRPr lang="en-US" dirty="0"/>
          </a:p>
        </p:txBody>
      </p:sp>
      <p:pic>
        <p:nvPicPr>
          <p:cNvPr id="4" name="Adding in binary | Applying mathematical reasoning | Pre-Algebra | Khan Academy.mp4">
            <a:hlinkClick r:id="" action="ppaction://media"/>
            <a:extLst>
              <a:ext uri="{FF2B5EF4-FFF2-40B4-BE49-F238E27FC236}">
                <a16:creationId xmlns:a16="http://schemas.microsoft.com/office/drawing/2014/main" id="{1B62F301-5D1D-4B43-9489-3B7432CA4B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8533" y="1463674"/>
            <a:ext cx="11921067" cy="5257799"/>
          </a:xfrm>
          <a:prstGeom prst="rect">
            <a:avLst/>
          </a:prstGeom>
        </p:spPr>
      </p:pic>
    </p:spTree>
    <p:extLst>
      <p:ext uri="{BB962C8B-B14F-4D97-AF65-F5344CB8AC3E}">
        <p14:creationId xmlns:p14="http://schemas.microsoft.com/office/powerpoint/2010/main" val="37840820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90B3C-4452-0341-A659-D236CA3928A8}"/>
              </a:ext>
            </a:extLst>
          </p:cNvPr>
          <p:cNvSpPr>
            <a:spLocks noGrp="1"/>
          </p:cNvSpPr>
          <p:nvPr>
            <p:ph type="title"/>
          </p:nvPr>
        </p:nvSpPr>
        <p:spPr/>
        <p:txBody>
          <a:bodyPr>
            <a:normAutofit fontScale="90000"/>
          </a:bodyPr>
          <a:lstStyle/>
          <a:p>
            <a:r>
              <a:rPr lang="en-US" dirty="0"/>
              <a:t>Binary Addition </a:t>
            </a:r>
          </a:p>
        </p:txBody>
      </p:sp>
      <p:sp>
        <p:nvSpPr>
          <p:cNvPr id="3" name="Content Placeholder 2">
            <a:extLst>
              <a:ext uri="{FF2B5EF4-FFF2-40B4-BE49-F238E27FC236}">
                <a16:creationId xmlns:a16="http://schemas.microsoft.com/office/drawing/2014/main" id="{61C33BF7-4092-424F-BE6D-B539382D5FDF}"/>
              </a:ext>
            </a:extLst>
          </p:cNvPr>
          <p:cNvSpPr>
            <a:spLocks noGrp="1"/>
          </p:cNvSpPr>
          <p:nvPr>
            <p:ph idx="1"/>
          </p:nvPr>
        </p:nvSpPr>
        <p:spPr/>
        <p:txBody>
          <a:bodyPr/>
          <a:lstStyle/>
          <a:p>
            <a:r>
              <a:rPr lang="en-US" dirty="0"/>
              <a:t>0 + 0 = 0  (decimal 0)</a:t>
            </a:r>
          </a:p>
          <a:p>
            <a:r>
              <a:rPr lang="en-US" dirty="0"/>
              <a:t>0 + 1 = 1  (decimal 1)</a:t>
            </a:r>
          </a:p>
          <a:p>
            <a:r>
              <a:rPr lang="en-US" dirty="0"/>
              <a:t>1 + 0 = 1  (decimal 1)</a:t>
            </a:r>
          </a:p>
          <a:p>
            <a:r>
              <a:rPr lang="en-US" dirty="0"/>
              <a:t>1 + 1 = 0 carry 1  (decimal 2)</a:t>
            </a:r>
          </a:p>
          <a:p>
            <a:r>
              <a:rPr lang="en-US" dirty="0"/>
              <a:t>1 + 1 + 1 = 1 carry 1  (decimal 3) </a:t>
            </a:r>
          </a:p>
          <a:p>
            <a:endParaRPr lang="en-US" dirty="0"/>
          </a:p>
          <a:p>
            <a:r>
              <a:rPr lang="en-US" dirty="0"/>
              <a:t>Why for decimal 2, which is written as 1 0 in Binary, why do I use the 0 and carry the 1 and not use 1 and carry the 0. </a:t>
            </a:r>
          </a:p>
          <a:p>
            <a:endParaRPr lang="en-US" dirty="0"/>
          </a:p>
          <a:p>
            <a:r>
              <a:rPr lang="en-US" dirty="0"/>
              <a:t>You do the same for decimal addition  5 + 7 = 12 But if you was to write it, you would do:</a:t>
            </a:r>
          </a:p>
          <a:p>
            <a:endParaRPr lang="en-US" dirty="0"/>
          </a:p>
        </p:txBody>
      </p:sp>
      <p:graphicFrame>
        <p:nvGraphicFramePr>
          <p:cNvPr id="4" name="Table 3">
            <a:extLst>
              <a:ext uri="{FF2B5EF4-FFF2-40B4-BE49-F238E27FC236}">
                <a16:creationId xmlns:a16="http://schemas.microsoft.com/office/drawing/2014/main" id="{53772FA3-6DF1-6C42-B949-6C351FD7DF00}"/>
              </a:ext>
            </a:extLst>
          </p:cNvPr>
          <p:cNvGraphicFramePr>
            <a:graphicFrameLocks noGrp="1"/>
          </p:cNvGraphicFramePr>
          <p:nvPr>
            <p:extLst>
              <p:ext uri="{D42A27DB-BD31-4B8C-83A1-F6EECF244321}">
                <p14:modId xmlns:p14="http://schemas.microsoft.com/office/powerpoint/2010/main" val="2427902347"/>
              </p:ext>
            </p:extLst>
          </p:nvPr>
        </p:nvGraphicFramePr>
        <p:xfrm>
          <a:off x="1710267" y="5486400"/>
          <a:ext cx="1320800" cy="1371600"/>
        </p:xfrm>
        <a:graphic>
          <a:graphicData uri="http://schemas.openxmlformats.org/drawingml/2006/table">
            <a:tbl>
              <a:tblPr firstRow="1" bandRow="1">
                <a:tableStyleId>{5C22544A-7EE6-4342-B048-85BDC9FD1C3A}</a:tableStyleId>
              </a:tblPr>
              <a:tblGrid>
                <a:gridCol w="660400">
                  <a:extLst>
                    <a:ext uri="{9D8B030D-6E8A-4147-A177-3AD203B41FA5}">
                      <a16:colId xmlns:a16="http://schemas.microsoft.com/office/drawing/2014/main" val="950712247"/>
                    </a:ext>
                  </a:extLst>
                </a:gridCol>
                <a:gridCol w="660400">
                  <a:extLst>
                    <a:ext uri="{9D8B030D-6E8A-4147-A177-3AD203B41FA5}">
                      <a16:colId xmlns:a16="http://schemas.microsoft.com/office/drawing/2014/main" val="96752368"/>
                    </a:ext>
                  </a:extLst>
                </a:gridCol>
              </a:tblGrid>
              <a:tr h="370840">
                <a:tc>
                  <a:txBody>
                    <a:bodyPr/>
                    <a:lstStyle/>
                    <a:p>
                      <a:endParaRPr lang="en-US" sz="2400" dirty="0"/>
                    </a:p>
                  </a:txBody>
                  <a:tcPr/>
                </a:tc>
                <a:tc>
                  <a:txBody>
                    <a:bodyPr/>
                    <a:lstStyle/>
                    <a:p>
                      <a:r>
                        <a:rPr lang="en-US" sz="2400" dirty="0"/>
                        <a:t>5</a:t>
                      </a:r>
                    </a:p>
                  </a:txBody>
                  <a:tcPr/>
                </a:tc>
                <a:extLst>
                  <a:ext uri="{0D108BD9-81ED-4DB2-BD59-A6C34878D82A}">
                    <a16:rowId xmlns:a16="http://schemas.microsoft.com/office/drawing/2014/main" val="1712353246"/>
                  </a:ext>
                </a:extLst>
              </a:tr>
              <a:tr h="370840">
                <a:tc>
                  <a:txBody>
                    <a:bodyPr/>
                    <a:lstStyle/>
                    <a:p>
                      <a:endParaRPr lang="en-US" sz="2400" dirty="0"/>
                    </a:p>
                  </a:txBody>
                  <a:tcPr/>
                </a:tc>
                <a:tc>
                  <a:txBody>
                    <a:bodyPr/>
                    <a:lstStyle/>
                    <a:p>
                      <a:r>
                        <a:rPr lang="en-US" sz="2400" dirty="0"/>
                        <a:t>7</a:t>
                      </a:r>
                    </a:p>
                  </a:txBody>
                  <a:tcPr/>
                </a:tc>
                <a:extLst>
                  <a:ext uri="{0D108BD9-81ED-4DB2-BD59-A6C34878D82A}">
                    <a16:rowId xmlns:a16="http://schemas.microsoft.com/office/drawing/2014/main" val="2549969815"/>
                  </a:ext>
                </a:extLst>
              </a:tr>
              <a:tr h="370840">
                <a:tc>
                  <a:txBody>
                    <a:bodyPr/>
                    <a:lstStyle/>
                    <a:p>
                      <a:r>
                        <a:rPr lang="en-US" sz="2400" dirty="0"/>
                        <a:t>1</a:t>
                      </a:r>
                    </a:p>
                  </a:txBody>
                  <a:tcPr/>
                </a:tc>
                <a:tc>
                  <a:txBody>
                    <a:bodyPr/>
                    <a:lstStyle/>
                    <a:p>
                      <a:r>
                        <a:rPr lang="en-US" sz="2400" dirty="0"/>
                        <a:t>2</a:t>
                      </a:r>
                    </a:p>
                  </a:txBody>
                  <a:tcPr/>
                </a:tc>
                <a:extLst>
                  <a:ext uri="{0D108BD9-81ED-4DB2-BD59-A6C34878D82A}">
                    <a16:rowId xmlns:a16="http://schemas.microsoft.com/office/drawing/2014/main" val="4030655047"/>
                  </a:ext>
                </a:extLst>
              </a:tr>
            </a:tbl>
          </a:graphicData>
        </a:graphic>
      </p:graphicFrame>
    </p:spTree>
    <p:extLst>
      <p:ext uri="{BB962C8B-B14F-4D97-AF65-F5344CB8AC3E}">
        <p14:creationId xmlns:p14="http://schemas.microsoft.com/office/powerpoint/2010/main" val="175630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31774-7D40-D64E-A690-7A45B86ACC0F}"/>
              </a:ext>
            </a:extLst>
          </p:cNvPr>
          <p:cNvSpPr>
            <a:spLocks noGrp="1"/>
          </p:cNvSpPr>
          <p:nvPr>
            <p:ph type="title"/>
          </p:nvPr>
        </p:nvSpPr>
        <p:spPr/>
        <p:txBody>
          <a:bodyPr>
            <a:normAutofit fontScale="90000"/>
          </a:bodyPr>
          <a:lstStyle/>
          <a:p>
            <a:r>
              <a:rPr lang="en-US" dirty="0"/>
              <a:t>Negative Numbers</a:t>
            </a:r>
          </a:p>
        </p:txBody>
      </p:sp>
      <p:sp>
        <p:nvSpPr>
          <p:cNvPr id="3" name="Content Placeholder 2">
            <a:extLst>
              <a:ext uri="{FF2B5EF4-FFF2-40B4-BE49-F238E27FC236}">
                <a16:creationId xmlns:a16="http://schemas.microsoft.com/office/drawing/2014/main" id="{FE770640-C58F-364D-88FD-AF7967EAD936}"/>
              </a:ext>
            </a:extLst>
          </p:cNvPr>
          <p:cNvSpPr>
            <a:spLocks noGrp="1"/>
          </p:cNvSpPr>
          <p:nvPr>
            <p:ph idx="1"/>
          </p:nvPr>
        </p:nvSpPr>
        <p:spPr/>
        <p:txBody>
          <a:bodyPr/>
          <a:lstStyle/>
          <a:p>
            <a:r>
              <a:rPr lang="en-US" dirty="0"/>
              <a:t>Lets go back and look at the three ways to use negative numbers.</a:t>
            </a:r>
          </a:p>
          <a:p>
            <a:endParaRPr lang="en-US" dirty="0"/>
          </a:p>
          <a:p>
            <a:pPr marL="514350" indent="-514350">
              <a:buAutoNum type="arabicPeriod"/>
            </a:pPr>
            <a:r>
              <a:rPr lang="en-US" dirty="0"/>
              <a:t>Signed Magnitude  (Very stupid way)</a:t>
            </a:r>
          </a:p>
          <a:p>
            <a:pPr marL="514350" indent="-514350">
              <a:buAutoNum type="arabicPeriod"/>
            </a:pPr>
            <a:r>
              <a:rPr lang="en-US" dirty="0"/>
              <a:t>One’s Complement  (Still stupid)</a:t>
            </a:r>
          </a:p>
          <a:p>
            <a:pPr marL="514350" indent="-514350">
              <a:buAutoNum type="arabicPeriod"/>
            </a:pPr>
            <a:r>
              <a:rPr lang="en-US" dirty="0"/>
              <a:t>Two’s Complement  (it’s okay) </a:t>
            </a:r>
          </a:p>
          <a:p>
            <a:endParaRPr lang="en-US" dirty="0"/>
          </a:p>
        </p:txBody>
      </p:sp>
    </p:spTree>
    <p:extLst>
      <p:ext uri="{BB962C8B-B14F-4D97-AF65-F5344CB8AC3E}">
        <p14:creationId xmlns:p14="http://schemas.microsoft.com/office/powerpoint/2010/main" val="905128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28B3-D449-6E4F-B6B1-56630DEB6E74}"/>
              </a:ext>
            </a:extLst>
          </p:cNvPr>
          <p:cNvSpPr>
            <a:spLocks noGrp="1"/>
          </p:cNvSpPr>
          <p:nvPr>
            <p:ph type="title"/>
          </p:nvPr>
        </p:nvSpPr>
        <p:spPr/>
        <p:txBody>
          <a:bodyPr>
            <a:normAutofit fontScale="90000"/>
          </a:bodyPr>
          <a:lstStyle/>
          <a:p>
            <a:r>
              <a:rPr lang="en-US" dirty="0"/>
              <a:t>Signed Magnitude </a:t>
            </a:r>
          </a:p>
        </p:txBody>
      </p:sp>
      <p:sp>
        <p:nvSpPr>
          <p:cNvPr id="6" name="Content Placeholder 5">
            <a:extLst>
              <a:ext uri="{FF2B5EF4-FFF2-40B4-BE49-F238E27FC236}">
                <a16:creationId xmlns:a16="http://schemas.microsoft.com/office/drawing/2014/main" id="{01606DF2-AD01-6848-8B34-381F87256C8E}"/>
              </a:ext>
            </a:extLst>
          </p:cNvPr>
          <p:cNvSpPr>
            <a:spLocks noGrp="1"/>
          </p:cNvSpPr>
          <p:nvPr>
            <p:ph idx="1"/>
          </p:nvPr>
        </p:nvSpPr>
        <p:spPr/>
        <p:txBody>
          <a:bodyPr/>
          <a:lstStyle/>
          <a:p>
            <a:r>
              <a:rPr lang="en-US" dirty="0"/>
              <a:t>Signed Magnitude is the simplest method. But it doesn’t work. </a:t>
            </a:r>
          </a:p>
          <a:p>
            <a:r>
              <a:rPr lang="en-US" dirty="0"/>
              <a:t>It takes the most significant bit (which is always the one on the left) and it says:</a:t>
            </a:r>
          </a:p>
          <a:p>
            <a:endParaRPr lang="en-US" dirty="0"/>
          </a:p>
          <a:p>
            <a:r>
              <a:rPr lang="en-US" dirty="0"/>
              <a:t>“If the bit on the left is 0 then everything else is positive. If the bit on the left is a 1, then everything else is negative”</a:t>
            </a:r>
          </a:p>
          <a:p>
            <a:endParaRPr lang="en-US" dirty="0"/>
          </a:p>
          <a:p>
            <a:r>
              <a:rPr lang="en-US" dirty="0"/>
              <a:t>So </a:t>
            </a:r>
          </a:p>
        </p:txBody>
      </p:sp>
      <p:graphicFrame>
        <p:nvGraphicFramePr>
          <p:cNvPr id="7" name="Table 6">
            <a:extLst>
              <a:ext uri="{FF2B5EF4-FFF2-40B4-BE49-F238E27FC236}">
                <a16:creationId xmlns:a16="http://schemas.microsoft.com/office/drawing/2014/main" id="{3699553D-5E2F-F844-B86F-C3F98755C51F}"/>
              </a:ext>
            </a:extLst>
          </p:cNvPr>
          <p:cNvGraphicFramePr>
            <a:graphicFrameLocks noGrp="1"/>
          </p:cNvGraphicFramePr>
          <p:nvPr>
            <p:extLst>
              <p:ext uri="{D42A27DB-BD31-4B8C-83A1-F6EECF244321}">
                <p14:modId xmlns:p14="http://schemas.microsoft.com/office/powerpoint/2010/main" val="2953749761"/>
              </p:ext>
            </p:extLst>
          </p:nvPr>
        </p:nvGraphicFramePr>
        <p:xfrm>
          <a:off x="1016000" y="3412066"/>
          <a:ext cx="10481733" cy="1737360"/>
        </p:xfrm>
        <a:graphic>
          <a:graphicData uri="http://schemas.openxmlformats.org/drawingml/2006/table">
            <a:tbl>
              <a:tblPr firstRow="1" bandRow="1">
                <a:tableStyleId>{5C22544A-7EE6-4342-B048-85BDC9FD1C3A}</a:tableStyleId>
              </a:tblPr>
              <a:tblGrid>
                <a:gridCol w="636693">
                  <a:extLst>
                    <a:ext uri="{9D8B030D-6E8A-4147-A177-3AD203B41FA5}">
                      <a16:colId xmlns:a16="http://schemas.microsoft.com/office/drawing/2014/main" val="609278208"/>
                    </a:ext>
                  </a:extLst>
                </a:gridCol>
                <a:gridCol w="636693">
                  <a:extLst>
                    <a:ext uri="{9D8B030D-6E8A-4147-A177-3AD203B41FA5}">
                      <a16:colId xmlns:a16="http://schemas.microsoft.com/office/drawing/2014/main" val="1321329518"/>
                    </a:ext>
                  </a:extLst>
                </a:gridCol>
                <a:gridCol w="636693">
                  <a:extLst>
                    <a:ext uri="{9D8B030D-6E8A-4147-A177-3AD203B41FA5}">
                      <a16:colId xmlns:a16="http://schemas.microsoft.com/office/drawing/2014/main" val="1313572729"/>
                    </a:ext>
                  </a:extLst>
                </a:gridCol>
                <a:gridCol w="636693">
                  <a:extLst>
                    <a:ext uri="{9D8B030D-6E8A-4147-A177-3AD203B41FA5}">
                      <a16:colId xmlns:a16="http://schemas.microsoft.com/office/drawing/2014/main" val="3314293408"/>
                    </a:ext>
                  </a:extLst>
                </a:gridCol>
                <a:gridCol w="7934961">
                  <a:extLst>
                    <a:ext uri="{9D8B030D-6E8A-4147-A177-3AD203B41FA5}">
                      <a16:colId xmlns:a16="http://schemas.microsoft.com/office/drawing/2014/main" val="2233353907"/>
                    </a:ext>
                  </a:extLst>
                </a:gridCol>
              </a:tblGrid>
              <a:tr h="370840">
                <a:tc>
                  <a:txBody>
                    <a:bodyPr/>
                    <a:lstStyle/>
                    <a:p>
                      <a:r>
                        <a:rPr lang="en-US" sz="3200" dirty="0"/>
                        <a:t>0</a:t>
                      </a:r>
                    </a:p>
                  </a:txBody>
                  <a:tcPr/>
                </a:tc>
                <a:tc>
                  <a:txBody>
                    <a:bodyPr/>
                    <a:lstStyle/>
                    <a:p>
                      <a:r>
                        <a:rPr lang="en-US" sz="3200" dirty="0"/>
                        <a:t>0</a:t>
                      </a:r>
                    </a:p>
                  </a:txBody>
                  <a:tcPr/>
                </a:tc>
                <a:tc>
                  <a:txBody>
                    <a:bodyPr/>
                    <a:lstStyle/>
                    <a:p>
                      <a:r>
                        <a:rPr lang="en-US" sz="3200" dirty="0"/>
                        <a:t>1</a:t>
                      </a:r>
                    </a:p>
                  </a:txBody>
                  <a:tcPr/>
                </a:tc>
                <a:tc>
                  <a:txBody>
                    <a:bodyPr/>
                    <a:lstStyle/>
                    <a:p>
                      <a:r>
                        <a:rPr lang="en-US" sz="3200" dirty="0"/>
                        <a:t>1</a:t>
                      </a:r>
                    </a:p>
                  </a:txBody>
                  <a:tcPr/>
                </a:tc>
                <a:tc>
                  <a:txBody>
                    <a:bodyPr/>
                    <a:lstStyle/>
                    <a:p>
                      <a:r>
                        <a:rPr lang="en-US" sz="3200" dirty="0"/>
                        <a:t>Standard Binary  positive 3</a:t>
                      </a:r>
                    </a:p>
                  </a:txBody>
                  <a:tcPr/>
                </a:tc>
                <a:extLst>
                  <a:ext uri="{0D108BD9-81ED-4DB2-BD59-A6C34878D82A}">
                    <a16:rowId xmlns:a16="http://schemas.microsoft.com/office/drawing/2014/main" val="3593213869"/>
                  </a:ext>
                </a:extLst>
              </a:tr>
              <a:tr h="370840">
                <a:tc>
                  <a:txBody>
                    <a:bodyPr/>
                    <a:lstStyle/>
                    <a:p>
                      <a:r>
                        <a:rPr lang="en-US" sz="3200" dirty="0">
                          <a:solidFill>
                            <a:srgbClr val="FF0000"/>
                          </a:solidFill>
                        </a:rPr>
                        <a:t>0</a:t>
                      </a:r>
                    </a:p>
                  </a:txBody>
                  <a:tcPr/>
                </a:tc>
                <a:tc>
                  <a:txBody>
                    <a:bodyPr/>
                    <a:lstStyle/>
                    <a:p>
                      <a:r>
                        <a:rPr lang="en-US" sz="3200" dirty="0"/>
                        <a:t>0</a:t>
                      </a:r>
                    </a:p>
                  </a:txBody>
                  <a:tcPr/>
                </a:tc>
                <a:tc>
                  <a:txBody>
                    <a:bodyPr/>
                    <a:lstStyle/>
                    <a:p>
                      <a:r>
                        <a:rPr lang="en-US" sz="3200" dirty="0"/>
                        <a:t>1</a:t>
                      </a:r>
                    </a:p>
                  </a:txBody>
                  <a:tcPr/>
                </a:tc>
                <a:tc>
                  <a:txBody>
                    <a:bodyPr/>
                    <a:lstStyle/>
                    <a:p>
                      <a:r>
                        <a:rPr lang="en-US" sz="3200" dirty="0"/>
                        <a:t>1</a:t>
                      </a:r>
                    </a:p>
                  </a:txBody>
                  <a:tcPr/>
                </a:tc>
                <a:tc>
                  <a:txBody>
                    <a:bodyPr/>
                    <a:lstStyle/>
                    <a:p>
                      <a:r>
                        <a:rPr lang="en-US" sz="3200" dirty="0"/>
                        <a:t>Signed Magnitude positive 3 </a:t>
                      </a:r>
                    </a:p>
                  </a:txBody>
                  <a:tcPr/>
                </a:tc>
                <a:extLst>
                  <a:ext uri="{0D108BD9-81ED-4DB2-BD59-A6C34878D82A}">
                    <a16:rowId xmlns:a16="http://schemas.microsoft.com/office/drawing/2014/main" val="2243047645"/>
                  </a:ext>
                </a:extLst>
              </a:tr>
              <a:tr h="370840">
                <a:tc>
                  <a:txBody>
                    <a:bodyPr/>
                    <a:lstStyle/>
                    <a:p>
                      <a:r>
                        <a:rPr lang="en-US" sz="3200" dirty="0">
                          <a:solidFill>
                            <a:srgbClr val="FF0000"/>
                          </a:solidFill>
                        </a:rPr>
                        <a:t>1</a:t>
                      </a:r>
                    </a:p>
                  </a:txBody>
                  <a:tcPr/>
                </a:tc>
                <a:tc>
                  <a:txBody>
                    <a:bodyPr/>
                    <a:lstStyle/>
                    <a:p>
                      <a:r>
                        <a:rPr lang="en-US" sz="3200" dirty="0"/>
                        <a:t>0</a:t>
                      </a:r>
                    </a:p>
                  </a:txBody>
                  <a:tcPr/>
                </a:tc>
                <a:tc>
                  <a:txBody>
                    <a:bodyPr/>
                    <a:lstStyle/>
                    <a:p>
                      <a:r>
                        <a:rPr lang="en-US" sz="3200" dirty="0"/>
                        <a:t>1</a:t>
                      </a:r>
                    </a:p>
                  </a:txBody>
                  <a:tcPr/>
                </a:tc>
                <a:tc>
                  <a:txBody>
                    <a:bodyPr/>
                    <a:lstStyle/>
                    <a:p>
                      <a:r>
                        <a:rPr lang="en-US" sz="3200" dirty="0"/>
                        <a:t>1</a:t>
                      </a:r>
                    </a:p>
                  </a:txBody>
                  <a:tcPr/>
                </a:tc>
                <a:tc>
                  <a:txBody>
                    <a:bodyPr/>
                    <a:lstStyle/>
                    <a:p>
                      <a:r>
                        <a:rPr lang="en-US" sz="3200" dirty="0"/>
                        <a:t>Signed Magnitude negative 3 </a:t>
                      </a:r>
                    </a:p>
                  </a:txBody>
                  <a:tcPr/>
                </a:tc>
                <a:extLst>
                  <a:ext uri="{0D108BD9-81ED-4DB2-BD59-A6C34878D82A}">
                    <a16:rowId xmlns:a16="http://schemas.microsoft.com/office/drawing/2014/main" val="1297770315"/>
                  </a:ext>
                </a:extLst>
              </a:tr>
            </a:tbl>
          </a:graphicData>
        </a:graphic>
      </p:graphicFrame>
    </p:spTree>
    <p:extLst>
      <p:ext uri="{BB962C8B-B14F-4D97-AF65-F5344CB8AC3E}">
        <p14:creationId xmlns:p14="http://schemas.microsoft.com/office/powerpoint/2010/main" val="1954914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2248-82C8-5447-94EF-97B22442D15D}"/>
              </a:ext>
            </a:extLst>
          </p:cNvPr>
          <p:cNvSpPr>
            <a:spLocks noGrp="1"/>
          </p:cNvSpPr>
          <p:nvPr>
            <p:ph type="title"/>
          </p:nvPr>
        </p:nvSpPr>
        <p:spPr/>
        <p:txBody>
          <a:bodyPr>
            <a:normAutofit fontScale="90000"/>
          </a:bodyPr>
          <a:lstStyle/>
          <a:p>
            <a:r>
              <a:rPr lang="en-US" dirty="0"/>
              <a:t>So why is Signed Magnitude stupid?</a:t>
            </a:r>
          </a:p>
        </p:txBody>
      </p:sp>
      <p:sp>
        <p:nvSpPr>
          <p:cNvPr id="3" name="Content Placeholder 2">
            <a:extLst>
              <a:ext uri="{FF2B5EF4-FFF2-40B4-BE49-F238E27FC236}">
                <a16:creationId xmlns:a16="http://schemas.microsoft.com/office/drawing/2014/main" id="{C9613CA4-0D4E-E441-AC3E-12ADD92D0751}"/>
              </a:ext>
            </a:extLst>
          </p:cNvPr>
          <p:cNvSpPr>
            <a:spLocks noGrp="1"/>
          </p:cNvSpPr>
          <p:nvPr>
            <p:ph idx="1"/>
          </p:nvPr>
        </p:nvSpPr>
        <p:spPr/>
        <p:txBody>
          <a:bodyPr/>
          <a:lstStyle/>
          <a:p>
            <a:r>
              <a:rPr lang="en-US" dirty="0"/>
              <a:t>So in Signed Magnitude, </a:t>
            </a:r>
          </a:p>
          <a:p>
            <a:r>
              <a:rPr lang="en-US" dirty="0"/>
              <a:t>Positive 3 = 0011 </a:t>
            </a:r>
          </a:p>
          <a:p>
            <a:r>
              <a:rPr lang="en-US" dirty="0"/>
              <a:t>Negative 3 = 1011 </a:t>
            </a:r>
          </a:p>
          <a:p>
            <a:endParaRPr lang="en-US" dirty="0"/>
          </a:p>
          <a:p>
            <a:r>
              <a:rPr lang="en-US" dirty="0"/>
              <a:t>So lets add positive 3 with negative 3. </a:t>
            </a:r>
          </a:p>
          <a:p>
            <a:r>
              <a:rPr lang="en-US" dirty="0"/>
              <a:t>Our answer should be neutral 0 </a:t>
            </a:r>
          </a:p>
          <a:p>
            <a:endParaRPr lang="en-US" dirty="0"/>
          </a:p>
        </p:txBody>
      </p:sp>
      <p:pic>
        <p:nvPicPr>
          <p:cNvPr id="4" name="Amar 2020-04-04 12.10.15">
            <a:hlinkClick r:id="" action="ppaction://media"/>
            <a:extLst>
              <a:ext uri="{FF2B5EF4-FFF2-40B4-BE49-F238E27FC236}">
                <a16:creationId xmlns:a16="http://schemas.microsoft.com/office/drawing/2014/main" id="{DD931D97-DCFF-0841-8098-31FE3E27F5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21725" y="0"/>
            <a:ext cx="3317875" cy="6858000"/>
          </a:xfrm>
          <a:prstGeom prst="rect">
            <a:avLst/>
          </a:prstGeom>
        </p:spPr>
      </p:pic>
    </p:spTree>
    <p:extLst>
      <p:ext uri="{BB962C8B-B14F-4D97-AF65-F5344CB8AC3E}">
        <p14:creationId xmlns:p14="http://schemas.microsoft.com/office/powerpoint/2010/main" val="237788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8EECF-5229-294E-9DB9-E8513C9F8AB3}"/>
              </a:ext>
            </a:extLst>
          </p:cNvPr>
          <p:cNvSpPr>
            <a:spLocks noGrp="1"/>
          </p:cNvSpPr>
          <p:nvPr>
            <p:ph type="title"/>
          </p:nvPr>
        </p:nvSpPr>
        <p:spPr/>
        <p:txBody>
          <a:bodyPr>
            <a:normAutofit fontScale="90000"/>
          </a:bodyPr>
          <a:lstStyle/>
          <a:p>
            <a:r>
              <a:rPr lang="en-US" dirty="0"/>
              <a:t>That’s why signed magnitude is stupid</a:t>
            </a:r>
          </a:p>
        </p:txBody>
      </p:sp>
      <p:sp>
        <p:nvSpPr>
          <p:cNvPr id="3" name="Content Placeholder 2">
            <a:extLst>
              <a:ext uri="{FF2B5EF4-FFF2-40B4-BE49-F238E27FC236}">
                <a16:creationId xmlns:a16="http://schemas.microsoft.com/office/drawing/2014/main" id="{16881C57-5933-C147-BFDC-8F043B16B7F7}"/>
              </a:ext>
            </a:extLst>
          </p:cNvPr>
          <p:cNvSpPr>
            <a:spLocks noGrp="1"/>
          </p:cNvSpPr>
          <p:nvPr>
            <p:ph idx="1"/>
          </p:nvPr>
        </p:nvSpPr>
        <p:spPr/>
        <p:txBody>
          <a:bodyPr/>
          <a:lstStyle/>
          <a:p>
            <a:r>
              <a:rPr lang="en-US" dirty="0"/>
              <a:t>Because it doesn’t work! </a:t>
            </a:r>
          </a:p>
          <a:p>
            <a:r>
              <a:rPr lang="en-US" dirty="0"/>
              <a:t>It’s a simple idea:</a:t>
            </a:r>
            <a:br>
              <a:rPr lang="en-US" dirty="0"/>
            </a:br>
            <a:br>
              <a:rPr lang="en-US" dirty="0"/>
            </a:br>
            <a:r>
              <a:rPr lang="en-US" dirty="0"/>
              <a:t>The bit on the left is your signed bit </a:t>
            </a:r>
          </a:p>
          <a:p>
            <a:r>
              <a:rPr lang="en-US" dirty="0"/>
              <a:t>0 = positive </a:t>
            </a:r>
          </a:p>
          <a:p>
            <a:r>
              <a:rPr lang="en-US" dirty="0"/>
              <a:t>1 = negative </a:t>
            </a:r>
          </a:p>
          <a:p>
            <a:endParaRPr lang="en-US" dirty="0"/>
          </a:p>
          <a:p>
            <a:r>
              <a:rPr lang="en-US" dirty="0"/>
              <a:t>But when you add numbers together it fails.</a:t>
            </a:r>
          </a:p>
          <a:p>
            <a:r>
              <a:rPr lang="en-US" dirty="0"/>
              <a:t>AND have a look at the table. </a:t>
            </a:r>
          </a:p>
          <a:p>
            <a:r>
              <a:rPr lang="en-US" dirty="0"/>
              <a:t>There are two 0’s. Positive 0 (0000) and negative 0 (1000)</a:t>
            </a:r>
          </a:p>
          <a:p>
            <a:endParaRPr lang="en-US" dirty="0"/>
          </a:p>
          <a:p>
            <a:endParaRPr lang="en-US" dirty="0"/>
          </a:p>
        </p:txBody>
      </p:sp>
      <p:graphicFrame>
        <p:nvGraphicFramePr>
          <p:cNvPr id="4" name="Content Placeholder 4">
            <a:extLst>
              <a:ext uri="{FF2B5EF4-FFF2-40B4-BE49-F238E27FC236}">
                <a16:creationId xmlns:a16="http://schemas.microsoft.com/office/drawing/2014/main" id="{31E26D9C-DC5C-D84B-B8F0-C8E3DD405347}"/>
              </a:ext>
            </a:extLst>
          </p:cNvPr>
          <p:cNvGraphicFramePr>
            <a:graphicFrameLocks/>
          </p:cNvGraphicFramePr>
          <p:nvPr>
            <p:extLst>
              <p:ext uri="{D42A27DB-BD31-4B8C-83A1-F6EECF244321}">
                <p14:modId xmlns:p14="http://schemas.microsoft.com/office/powerpoint/2010/main" val="1284824771"/>
              </p:ext>
            </p:extLst>
          </p:nvPr>
        </p:nvGraphicFramePr>
        <p:xfrm>
          <a:off x="9448800" y="0"/>
          <a:ext cx="2743199" cy="6858000"/>
        </p:xfrm>
        <a:graphic>
          <a:graphicData uri="http://schemas.openxmlformats.org/drawingml/2006/table">
            <a:tbl>
              <a:tblPr firstRow="1" bandRow="1">
                <a:tableStyleId>{8799B23B-EC83-4686-B30A-512413B5E67A}</a:tableStyleId>
              </a:tblPr>
              <a:tblGrid>
                <a:gridCol w="1336431">
                  <a:extLst>
                    <a:ext uri="{9D8B030D-6E8A-4147-A177-3AD203B41FA5}">
                      <a16:colId xmlns:a16="http://schemas.microsoft.com/office/drawing/2014/main" val="20000"/>
                    </a:ext>
                  </a:extLst>
                </a:gridCol>
                <a:gridCol w="1406768">
                  <a:extLst>
                    <a:ext uri="{9D8B030D-6E8A-4147-A177-3AD203B41FA5}">
                      <a16:colId xmlns:a16="http://schemas.microsoft.com/office/drawing/2014/main" val="20001"/>
                    </a:ext>
                  </a:extLst>
                </a:gridCol>
              </a:tblGrid>
              <a:tr h="364589">
                <a:tc>
                  <a:txBody>
                    <a:bodyPr/>
                    <a:lstStyle/>
                    <a:p>
                      <a:pPr algn="ctr"/>
                      <a:r>
                        <a:rPr lang="en-US" sz="1800" b="1" dirty="0">
                          <a:solidFill>
                            <a:schemeClr val="bg1"/>
                          </a:solidFill>
                          <a:latin typeface="Avenir Book"/>
                          <a:cs typeface="Avenir Book"/>
                        </a:rPr>
                        <a:t>Binary </a:t>
                      </a:r>
                    </a:p>
                  </a:txBody>
                  <a:tcPr/>
                </a:tc>
                <a:tc>
                  <a:txBody>
                    <a:bodyPr/>
                    <a:lstStyle/>
                    <a:p>
                      <a:pPr algn="ctr"/>
                      <a:r>
                        <a:rPr lang="en-US" sz="1800" b="1" dirty="0">
                          <a:solidFill>
                            <a:schemeClr val="bg1"/>
                          </a:solidFill>
                          <a:latin typeface="Avenir Book"/>
                          <a:cs typeface="Avenir Book"/>
                        </a:rPr>
                        <a:t>Signed Magnitude</a:t>
                      </a:r>
                    </a:p>
                  </a:txBody>
                  <a:tcPr/>
                </a:tc>
                <a:extLst>
                  <a:ext uri="{0D108BD9-81ED-4DB2-BD59-A6C34878D82A}">
                    <a16:rowId xmlns:a16="http://schemas.microsoft.com/office/drawing/2014/main" val="10000"/>
                  </a:ext>
                </a:extLst>
              </a:tr>
              <a:tr h="364589">
                <a:tc>
                  <a:txBody>
                    <a:bodyPr/>
                    <a:lstStyle/>
                    <a:p>
                      <a:pPr algn="ctr"/>
                      <a:r>
                        <a:rPr lang="en-US" sz="1800" b="1" dirty="0">
                          <a:solidFill>
                            <a:schemeClr val="bg1"/>
                          </a:solidFill>
                          <a:latin typeface="Avenir Book"/>
                          <a:cs typeface="Avenir Book"/>
                        </a:rPr>
                        <a:t>Base 2</a:t>
                      </a:r>
                    </a:p>
                  </a:txBody>
                  <a:tcPr/>
                </a:tc>
                <a:tc>
                  <a:txBody>
                    <a:bodyPr/>
                    <a:lstStyle/>
                    <a:p>
                      <a:pPr algn="ctr"/>
                      <a:r>
                        <a:rPr lang="en-US" sz="1800" b="1" dirty="0">
                          <a:solidFill>
                            <a:schemeClr val="bg1"/>
                          </a:solidFill>
                          <a:latin typeface="Avenir Book"/>
                          <a:cs typeface="Avenir Book"/>
                        </a:rPr>
                        <a:t>Base 10 </a:t>
                      </a:r>
                    </a:p>
                  </a:txBody>
                  <a:tcPr/>
                </a:tc>
                <a:extLst>
                  <a:ext uri="{0D108BD9-81ED-4DB2-BD59-A6C34878D82A}">
                    <a16:rowId xmlns:a16="http://schemas.microsoft.com/office/drawing/2014/main" val="10001"/>
                  </a:ext>
                </a:extLst>
              </a:tr>
              <a:tr h="364589">
                <a:tc>
                  <a:txBody>
                    <a:bodyPr/>
                    <a:lstStyle/>
                    <a:p>
                      <a:pPr algn="ctr"/>
                      <a:r>
                        <a:rPr lang="en-US" sz="1800" dirty="0">
                          <a:solidFill>
                            <a:schemeClr val="accent4">
                              <a:lumMod val="60000"/>
                              <a:lumOff val="40000"/>
                            </a:schemeClr>
                          </a:solidFill>
                          <a:latin typeface="Avenir Book"/>
                          <a:cs typeface="Avenir Book"/>
                        </a:rPr>
                        <a:t>0000</a:t>
                      </a:r>
                    </a:p>
                  </a:txBody>
                  <a:tcPr/>
                </a:tc>
                <a:tc>
                  <a:txBody>
                    <a:bodyPr/>
                    <a:lstStyle/>
                    <a:p>
                      <a:pPr algn="ctr"/>
                      <a:r>
                        <a:rPr lang="en-US" sz="1800" dirty="0">
                          <a:solidFill>
                            <a:schemeClr val="accent4">
                              <a:lumMod val="60000"/>
                              <a:lumOff val="40000"/>
                            </a:schemeClr>
                          </a:solidFill>
                          <a:latin typeface="Avenir Book"/>
                          <a:cs typeface="Avenir Book"/>
                        </a:rPr>
                        <a:t>0</a:t>
                      </a:r>
                    </a:p>
                  </a:txBody>
                  <a:tcPr/>
                </a:tc>
                <a:extLst>
                  <a:ext uri="{0D108BD9-81ED-4DB2-BD59-A6C34878D82A}">
                    <a16:rowId xmlns:a16="http://schemas.microsoft.com/office/drawing/2014/main" val="10002"/>
                  </a:ext>
                </a:extLst>
              </a:tr>
              <a:tr h="364589">
                <a:tc>
                  <a:txBody>
                    <a:bodyPr/>
                    <a:lstStyle/>
                    <a:p>
                      <a:pPr algn="ctr"/>
                      <a:r>
                        <a:rPr lang="en-US" sz="1800" dirty="0">
                          <a:solidFill>
                            <a:schemeClr val="bg1"/>
                          </a:solidFill>
                          <a:latin typeface="Avenir Book"/>
                          <a:cs typeface="Avenir Book"/>
                        </a:rPr>
                        <a:t>0001</a:t>
                      </a:r>
                    </a:p>
                  </a:txBody>
                  <a:tcPr/>
                </a:tc>
                <a:tc>
                  <a:txBody>
                    <a:bodyPr/>
                    <a:lstStyle/>
                    <a:p>
                      <a:pPr algn="ctr"/>
                      <a:r>
                        <a:rPr lang="en-US" sz="1800" dirty="0">
                          <a:solidFill>
                            <a:schemeClr val="bg1"/>
                          </a:solidFill>
                          <a:latin typeface="Avenir Book"/>
                          <a:cs typeface="Avenir Book"/>
                        </a:rPr>
                        <a:t>1</a:t>
                      </a:r>
                    </a:p>
                  </a:txBody>
                  <a:tcPr/>
                </a:tc>
                <a:extLst>
                  <a:ext uri="{0D108BD9-81ED-4DB2-BD59-A6C34878D82A}">
                    <a16:rowId xmlns:a16="http://schemas.microsoft.com/office/drawing/2014/main" val="10003"/>
                  </a:ext>
                </a:extLst>
              </a:tr>
              <a:tr h="364589">
                <a:tc>
                  <a:txBody>
                    <a:bodyPr/>
                    <a:lstStyle/>
                    <a:p>
                      <a:pPr algn="ctr"/>
                      <a:r>
                        <a:rPr lang="en-US" sz="1800" dirty="0">
                          <a:solidFill>
                            <a:schemeClr val="bg1"/>
                          </a:solidFill>
                          <a:latin typeface="Avenir Book"/>
                          <a:cs typeface="Avenir Book"/>
                        </a:rPr>
                        <a:t>0010</a:t>
                      </a:r>
                    </a:p>
                  </a:txBody>
                  <a:tcPr/>
                </a:tc>
                <a:tc>
                  <a:txBody>
                    <a:bodyPr/>
                    <a:lstStyle/>
                    <a:p>
                      <a:pPr algn="ctr"/>
                      <a:r>
                        <a:rPr lang="en-US" sz="1800" dirty="0">
                          <a:solidFill>
                            <a:schemeClr val="bg1"/>
                          </a:solidFill>
                          <a:latin typeface="Avenir Book"/>
                          <a:cs typeface="Avenir Book"/>
                        </a:rPr>
                        <a:t>2</a:t>
                      </a:r>
                    </a:p>
                  </a:txBody>
                  <a:tcPr/>
                </a:tc>
                <a:extLst>
                  <a:ext uri="{0D108BD9-81ED-4DB2-BD59-A6C34878D82A}">
                    <a16:rowId xmlns:a16="http://schemas.microsoft.com/office/drawing/2014/main" val="10004"/>
                  </a:ext>
                </a:extLst>
              </a:tr>
              <a:tr h="364589">
                <a:tc>
                  <a:txBody>
                    <a:bodyPr/>
                    <a:lstStyle/>
                    <a:p>
                      <a:pPr algn="ctr"/>
                      <a:r>
                        <a:rPr lang="en-US" sz="1800" dirty="0">
                          <a:solidFill>
                            <a:schemeClr val="bg1"/>
                          </a:solidFill>
                          <a:latin typeface="Avenir Book"/>
                          <a:cs typeface="Avenir Book"/>
                        </a:rPr>
                        <a:t>0011</a:t>
                      </a:r>
                    </a:p>
                  </a:txBody>
                  <a:tcPr/>
                </a:tc>
                <a:tc>
                  <a:txBody>
                    <a:bodyPr/>
                    <a:lstStyle/>
                    <a:p>
                      <a:pPr algn="ctr"/>
                      <a:r>
                        <a:rPr lang="en-US" sz="1800" dirty="0">
                          <a:solidFill>
                            <a:schemeClr val="bg1"/>
                          </a:solidFill>
                          <a:latin typeface="Avenir Book"/>
                          <a:cs typeface="Avenir Book"/>
                        </a:rPr>
                        <a:t>3</a:t>
                      </a:r>
                    </a:p>
                  </a:txBody>
                  <a:tcPr/>
                </a:tc>
                <a:extLst>
                  <a:ext uri="{0D108BD9-81ED-4DB2-BD59-A6C34878D82A}">
                    <a16:rowId xmlns:a16="http://schemas.microsoft.com/office/drawing/2014/main" val="10005"/>
                  </a:ext>
                </a:extLst>
              </a:tr>
              <a:tr h="364589">
                <a:tc>
                  <a:txBody>
                    <a:bodyPr/>
                    <a:lstStyle/>
                    <a:p>
                      <a:pPr algn="ctr"/>
                      <a:r>
                        <a:rPr lang="en-US" sz="1800" dirty="0">
                          <a:solidFill>
                            <a:schemeClr val="bg1"/>
                          </a:solidFill>
                          <a:latin typeface="Avenir Book"/>
                          <a:cs typeface="Avenir Book"/>
                        </a:rPr>
                        <a:t>0100</a:t>
                      </a:r>
                    </a:p>
                  </a:txBody>
                  <a:tcPr/>
                </a:tc>
                <a:tc>
                  <a:txBody>
                    <a:bodyPr/>
                    <a:lstStyle/>
                    <a:p>
                      <a:pPr algn="ctr"/>
                      <a:r>
                        <a:rPr lang="en-US" sz="1800" dirty="0">
                          <a:solidFill>
                            <a:schemeClr val="bg1"/>
                          </a:solidFill>
                          <a:latin typeface="Avenir Book"/>
                          <a:cs typeface="Avenir Book"/>
                        </a:rPr>
                        <a:t>4</a:t>
                      </a:r>
                    </a:p>
                  </a:txBody>
                  <a:tcPr/>
                </a:tc>
                <a:extLst>
                  <a:ext uri="{0D108BD9-81ED-4DB2-BD59-A6C34878D82A}">
                    <a16:rowId xmlns:a16="http://schemas.microsoft.com/office/drawing/2014/main" val="10006"/>
                  </a:ext>
                </a:extLst>
              </a:tr>
              <a:tr h="364589">
                <a:tc>
                  <a:txBody>
                    <a:bodyPr/>
                    <a:lstStyle/>
                    <a:p>
                      <a:pPr algn="ctr"/>
                      <a:r>
                        <a:rPr lang="en-US" sz="1800" dirty="0">
                          <a:solidFill>
                            <a:schemeClr val="bg1"/>
                          </a:solidFill>
                          <a:latin typeface="Avenir Book"/>
                          <a:cs typeface="Avenir Book"/>
                        </a:rPr>
                        <a:t>0101</a:t>
                      </a:r>
                    </a:p>
                  </a:txBody>
                  <a:tcPr/>
                </a:tc>
                <a:tc>
                  <a:txBody>
                    <a:bodyPr/>
                    <a:lstStyle/>
                    <a:p>
                      <a:pPr algn="ctr"/>
                      <a:r>
                        <a:rPr lang="en-US" sz="1800" dirty="0">
                          <a:solidFill>
                            <a:schemeClr val="bg1"/>
                          </a:solidFill>
                          <a:latin typeface="Avenir Book"/>
                          <a:cs typeface="Avenir Book"/>
                        </a:rPr>
                        <a:t>5</a:t>
                      </a:r>
                    </a:p>
                  </a:txBody>
                  <a:tcPr/>
                </a:tc>
                <a:extLst>
                  <a:ext uri="{0D108BD9-81ED-4DB2-BD59-A6C34878D82A}">
                    <a16:rowId xmlns:a16="http://schemas.microsoft.com/office/drawing/2014/main" val="10007"/>
                  </a:ext>
                </a:extLst>
              </a:tr>
              <a:tr h="364589">
                <a:tc>
                  <a:txBody>
                    <a:bodyPr/>
                    <a:lstStyle/>
                    <a:p>
                      <a:pPr algn="ctr"/>
                      <a:r>
                        <a:rPr lang="en-US" sz="1800" dirty="0">
                          <a:solidFill>
                            <a:schemeClr val="bg1"/>
                          </a:solidFill>
                          <a:latin typeface="Avenir Book"/>
                          <a:cs typeface="Avenir Book"/>
                        </a:rPr>
                        <a:t>0110</a:t>
                      </a:r>
                    </a:p>
                  </a:txBody>
                  <a:tcPr/>
                </a:tc>
                <a:tc>
                  <a:txBody>
                    <a:bodyPr/>
                    <a:lstStyle/>
                    <a:p>
                      <a:pPr algn="ctr"/>
                      <a:r>
                        <a:rPr lang="en-US" sz="1800" dirty="0">
                          <a:solidFill>
                            <a:schemeClr val="bg1"/>
                          </a:solidFill>
                          <a:latin typeface="Avenir Book"/>
                          <a:cs typeface="Avenir Book"/>
                        </a:rPr>
                        <a:t>6</a:t>
                      </a:r>
                    </a:p>
                  </a:txBody>
                  <a:tcPr/>
                </a:tc>
                <a:extLst>
                  <a:ext uri="{0D108BD9-81ED-4DB2-BD59-A6C34878D82A}">
                    <a16:rowId xmlns:a16="http://schemas.microsoft.com/office/drawing/2014/main" val="10008"/>
                  </a:ext>
                </a:extLst>
              </a:tr>
              <a:tr h="364589">
                <a:tc>
                  <a:txBody>
                    <a:bodyPr/>
                    <a:lstStyle/>
                    <a:p>
                      <a:pPr algn="ctr"/>
                      <a:r>
                        <a:rPr lang="en-US" sz="1800" dirty="0">
                          <a:solidFill>
                            <a:schemeClr val="bg1"/>
                          </a:solidFill>
                          <a:latin typeface="Avenir Book"/>
                          <a:cs typeface="Avenir Book"/>
                        </a:rPr>
                        <a:t>0111</a:t>
                      </a:r>
                    </a:p>
                  </a:txBody>
                  <a:tcPr/>
                </a:tc>
                <a:tc>
                  <a:txBody>
                    <a:bodyPr/>
                    <a:lstStyle/>
                    <a:p>
                      <a:pPr algn="ctr"/>
                      <a:r>
                        <a:rPr lang="en-US" sz="1800" dirty="0">
                          <a:solidFill>
                            <a:schemeClr val="bg1"/>
                          </a:solidFill>
                          <a:latin typeface="Avenir Book"/>
                          <a:cs typeface="Avenir Book"/>
                        </a:rPr>
                        <a:t>7</a:t>
                      </a:r>
                    </a:p>
                  </a:txBody>
                  <a:tcPr/>
                </a:tc>
                <a:extLst>
                  <a:ext uri="{0D108BD9-81ED-4DB2-BD59-A6C34878D82A}">
                    <a16:rowId xmlns:a16="http://schemas.microsoft.com/office/drawing/2014/main" val="10009"/>
                  </a:ext>
                </a:extLst>
              </a:tr>
              <a:tr h="364589">
                <a:tc>
                  <a:txBody>
                    <a:bodyPr/>
                    <a:lstStyle/>
                    <a:p>
                      <a:pPr algn="ctr"/>
                      <a:r>
                        <a:rPr lang="en-US" sz="1800" dirty="0">
                          <a:solidFill>
                            <a:schemeClr val="accent4">
                              <a:lumMod val="60000"/>
                              <a:lumOff val="40000"/>
                            </a:schemeClr>
                          </a:solidFill>
                          <a:latin typeface="Avenir Book"/>
                          <a:cs typeface="Avenir Book"/>
                        </a:rPr>
                        <a:t>1000</a:t>
                      </a:r>
                    </a:p>
                  </a:txBody>
                  <a:tcPr/>
                </a:tc>
                <a:tc>
                  <a:txBody>
                    <a:bodyPr/>
                    <a:lstStyle/>
                    <a:p>
                      <a:pPr algn="ctr"/>
                      <a:r>
                        <a:rPr lang="en-US" sz="1800" dirty="0">
                          <a:solidFill>
                            <a:schemeClr val="accent4">
                              <a:lumMod val="60000"/>
                              <a:lumOff val="40000"/>
                            </a:schemeClr>
                          </a:solidFill>
                          <a:latin typeface="Avenir Book"/>
                          <a:cs typeface="Avenir Book"/>
                        </a:rPr>
                        <a:t>-0</a:t>
                      </a:r>
                    </a:p>
                  </a:txBody>
                  <a:tcPr/>
                </a:tc>
                <a:extLst>
                  <a:ext uri="{0D108BD9-81ED-4DB2-BD59-A6C34878D82A}">
                    <a16:rowId xmlns:a16="http://schemas.microsoft.com/office/drawing/2014/main" val="10010"/>
                  </a:ext>
                </a:extLst>
              </a:tr>
              <a:tr h="364589">
                <a:tc>
                  <a:txBody>
                    <a:bodyPr/>
                    <a:lstStyle/>
                    <a:p>
                      <a:pPr algn="ctr"/>
                      <a:r>
                        <a:rPr lang="en-US" sz="1800" dirty="0">
                          <a:solidFill>
                            <a:schemeClr val="bg1"/>
                          </a:solidFill>
                          <a:latin typeface="Avenir Book"/>
                          <a:cs typeface="Avenir Book"/>
                        </a:rPr>
                        <a:t>1001</a:t>
                      </a:r>
                    </a:p>
                  </a:txBody>
                  <a:tcPr/>
                </a:tc>
                <a:tc>
                  <a:txBody>
                    <a:bodyPr/>
                    <a:lstStyle/>
                    <a:p>
                      <a:pPr algn="ctr"/>
                      <a:r>
                        <a:rPr lang="en-US" sz="1800" dirty="0">
                          <a:solidFill>
                            <a:schemeClr val="bg1"/>
                          </a:solidFill>
                          <a:latin typeface="Avenir Book"/>
                          <a:cs typeface="Avenir Book"/>
                        </a:rPr>
                        <a:t>-1</a:t>
                      </a:r>
                    </a:p>
                  </a:txBody>
                  <a:tcPr/>
                </a:tc>
                <a:extLst>
                  <a:ext uri="{0D108BD9-81ED-4DB2-BD59-A6C34878D82A}">
                    <a16:rowId xmlns:a16="http://schemas.microsoft.com/office/drawing/2014/main" val="10011"/>
                  </a:ext>
                </a:extLst>
              </a:tr>
              <a:tr h="364589">
                <a:tc>
                  <a:txBody>
                    <a:bodyPr/>
                    <a:lstStyle/>
                    <a:p>
                      <a:pPr algn="ctr"/>
                      <a:r>
                        <a:rPr lang="en-US" sz="1800" dirty="0">
                          <a:solidFill>
                            <a:schemeClr val="bg1"/>
                          </a:solidFill>
                          <a:latin typeface="Avenir Book"/>
                          <a:cs typeface="Avenir Book"/>
                        </a:rPr>
                        <a:t>1010</a:t>
                      </a:r>
                    </a:p>
                  </a:txBody>
                  <a:tcPr/>
                </a:tc>
                <a:tc>
                  <a:txBody>
                    <a:bodyPr/>
                    <a:lstStyle/>
                    <a:p>
                      <a:pPr algn="ctr"/>
                      <a:r>
                        <a:rPr lang="en-US" sz="1800" dirty="0">
                          <a:solidFill>
                            <a:schemeClr val="bg1"/>
                          </a:solidFill>
                          <a:latin typeface="Avenir Book"/>
                          <a:cs typeface="Avenir Book"/>
                        </a:rPr>
                        <a:t>-2</a:t>
                      </a:r>
                    </a:p>
                  </a:txBody>
                  <a:tcPr/>
                </a:tc>
                <a:extLst>
                  <a:ext uri="{0D108BD9-81ED-4DB2-BD59-A6C34878D82A}">
                    <a16:rowId xmlns:a16="http://schemas.microsoft.com/office/drawing/2014/main" val="10012"/>
                  </a:ext>
                </a:extLst>
              </a:tr>
              <a:tr h="364589">
                <a:tc>
                  <a:txBody>
                    <a:bodyPr/>
                    <a:lstStyle/>
                    <a:p>
                      <a:pPr algn="ctr"/>
                      <a:r>
                        <a:rPr lang="en-US" sz="1800" dirty="0">
                          <a:solidFill>
                            <a:schemeClr val="bg1"/>
                          </a:solidFill>
                          <a:latin typeface="Avenir Book"/>
                          <a:cs typeface="Avenir Book"/>
                        </a:rPr>
                        <a:t>1011</a:t>
                      </a:r>
                    </a:p>
                  </a:txBody>
                  <a:tcPr/>
                </a:tc>
                <a:tc>
                  <a:txBody>
                    <a:bodyPr/>
                    <a:lstStyle/>
                    <a:p>
                      <a:pPr algn="ctr"/>
                      <a:r>
                        <a:rPr lang="en-US" sz="1800" dirty="0">
                          <a:solidFill>
                            <a:schemeClr val="bg1"/>
                          </a:solidFill>
                          <a:latin typeface="Avenir Book"/>
                          <a:cs typeface="Avenir Book"/>
                        </a:rPr>
                        <a:t>-3</a:t>
                      </a:r>
                    </a:p>
                  </a:txBody>
                  <a:tcPr/>
                </a:tc>
                <a:extLst>
                  <a:ext uri="{0D108BD9-81ED-4DB2-BD59-A6C34878D82A}">
                    <a16:rowId xmlns:a16="http://schemas.microsoft.com/office/drawing/2014/main" val="10013"/>
                  </a:ext>
                </a:extLst>
              </a:tr>
              <a:tr h="364589">
                <a:tc>
                  <a:txBody>
                    <a:bodyPr/>
                    <a:lstStyle/>
                    <a:p>
                      <a:pPr algn="ctr"/>
                      <a:r>
                        <a:rPr lang="en-US" sz="1800" dirty="0">
                          <a:solidFill>
                            <a:schemeClr val="bg1"/>
                          </a:solidFill>
                          <a:latin typeface="Avenir Book"/>
                          <a:cs typeface="Avenir Book"/>
                        </a:rPr>
                        <a:t>1100</a:t>
                      </a:r>
                    </a:p>
                  </a:txBody>
                  <a:tcPr/>
                </a:tc>
                <a:tc>
                  <a:txBody>
                    <a:bodyPr/>
                    <a:lstStyle/>
                    <a:p>
                      <a:pPr algn="ctr"/>
                      <a:r>
                        <a:rPr lang="en-US" sz="1800" dirty="0">
                          <a:solidFill>
                            <a:schemeClr val="bg1"/>
                          </a:solidFill>
                          <a:latin typeface="Avenir Book"/>
                          <a:cs typeface="Avenir Book"/>
                        </a:rPr>
                        <a:t>-4</a:t>
                      </a:r>
                    </a:p>
                  </a:txBody>
                  <a:tcPr/>
                </a:tc>
                <a:extLst>
                  <a:ext uri="{0D108BD9-81ED-4DB2-BD59-A6C34878D82A}">
                    <a16:rowId xmlns:a16="http://schemas.microsoft.com/office/drawing/2014/main" val="10014"/>
                  </a:ext>
                </a:extLst>
              </a:tr>
              <a:tr h="364589">
                <a:tc>
                  <a:txBody>
                    <a:bodyPr/>
                    <a:lstStyle/>
                    <a:p>
                      <a:pPr algn="ctr"/>
                      <a:r>
                        <a:rPr lang="en-US" sz="1800" dirty="0">
                          <a:solidFill>
                            <a:schemeClr val="bg1"/>
                          </a:solidFill>
                          <a:latin typeface="Avenir Book"/>
                          <a:cs typeface="Avenir Book"/>
                        </a:rPr>
                        <a:t>1101</a:t>
                      </a:r>
                    </a:p>
                  </a:txBody>
                  <a:tcPr/>
                </a:tc>
                <a:tc>
                  <a:txBody>
                    <a:bodyPr/>
                    <a:lstStyle/>
                    <a:p>
                      <a:pPr algn="ctr"/>
                      <a:r>
                        <a:rPr lang="en-US" sz="1800" dirty="0">
                          <a:solidFill>
                            <a:schemeClr val="bg1"/>
                          </a:solidFill>
                          <a:latin typeface="Avenir Book"/>
                          <a:cs typeface="Avenir Book"/>
                        </a:rPr>
                        <a:t>-5</a:t>
                      </a:r>
                    </a:p>
                  </a:txBody>
                  <a:tcPr/>
                </a:tc>
                <a:extLst>
                  <a:ext uri="{0D108BD9-81ED-4DB2-BD59-A6C34878D82A}">
                    <a16:rowId xmlns:a16="http://schemas.microsoft.com/office/drawing/2014/main" val="10015"/>
                  </a:ext>
                </a:extLst>
              </a:tr>
              <a:tr h="364589">
                <a:tc>
                  <a:txBody>
                    <a:bodyPr/>
                    <a:lstStyle/>
                    <a:p>
                      <a:pPr algn="ctr"/>
                      <a:r>
                        <a:rPr lang="en-US" sz="1800" dirty="0">
                          <a:solidFill>
                            <a:schemeClr val="bg1"/>
                          </a:solidFill>
                          <a:latin typeface="Avenir Book"/>
                          <a:cs typeface="Avenir Book"/>
                        </a:rPr>
                        <a:t>1110</a:t>
                      </a:r>
                    </a:p>
                  </a:txBody>
                  <a:tcPr/>
                </a:tc>
                <a:tc>
                  <a:txBody>
                    <a:bodyPr/>
                    <a:lstStyle/>
                    <a:p>
                      <a:pPr algn="ctr"/>
                      <a:r>
                        <a:rPr lang="en-US" sz="1800" dirty="0">
                          <a:solidFill>
                            <a:schemeClr val="bg1"/>
                          </a:solidFill>
                          <a:latin typeface="Avenir Book"/>
                          <a:cs typeface="Avenir Book"/>
                        </a:rPr>
                        <a:t>-6</a:t>
                      </a:r>
                    </a:p>
                  </a:txBody>
                  <a:tcPr/>
                </a:tc>
                <a:extLst>
                  <a:ext uri="{0D108BD9-81ED-4DB2-BD59-A6C34878D82A}">
                    <a16:rowId xmlns:a16="http://schemas.microsoft.com/office/drawing/2014/main" val="10016"/>
                  </a:ext>
                </a:extLst>
              </a:tr>
              <a:tr h="364589">
                <a:tc>
                  <a:txBody>
                    <a:bodyPr/>
                    <a:lstStyle/>
                    <a:p>
                      <a:pPr algn="ctr"/>
                      <a:r>
                        <a:rPr lang="en-US" sz="1800" dirty="0">
                          <a:solidFill>
                            <a:schemeClr val="bg1"/>
                          </a:solidFill>
                          <a:latin typeface="Avenir Book"/>
                          <a:cs typeface="Avenir Book"/>
                        </a:rPr>
                        <a:t>1111</a:t>
                      </a:r>
                    </a:p>
                  </a:txBody>
                  <a:tcPr/>
                </a:tc>
                <a:tc>
                  <a:txBody>
                    <a:bodyPr/>
                    <a:lstStyle/>
                    <a:p>
                      <a:pPr algn="ctr"/>
                      <a:r>
                        <a:rPr lang="en-US" sz="1800" dirty="0">
                          <a:solidFill>
                            <a:schemeClr val="bg1"/>
                          </a:solidFill>
                          <a:latin typeface="Avenir Book"/>
                          <a:cs typeface="Avenir Book"/>
                        </a:rPr>
                        <a:t>-7</a:t>
                      </a:r>
                    </a:p>
                  </a:txBody>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1922960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A57A7-2199-084A-8993-70A503B6D381}"/>
              </a:ext>
            </a:extLst>
          </p:cNvPr>
          <p:cNvSpPr>
            <a:spLocks noGrp="1"/>
          </p:cNvSpPr>
          <p:nvPr>
            <p:ph type="title"/>
          </p:nvPr>
        </p:nvSpPr>
        <p:spPr/>
        <p:txBody>
          <a:bodyPr>
            <a:normAutofit fontScale="90000"/>
          </a:bodyPr>
          <a:lstStyle/>
          <a:p>
            <a:r>
              <a:rPr lang="en-US" dirty="0"/>
              <a:t>One’s Complement</a:t>
            </a:r>
          </a:p>
        </p:txBody>
      </p:sp>
      <p:sp>
        <p:nvSpPr>
          <p:cNvPr id="3" name="Content Placeholder 2">
            <a:extLst>
              <a:ext uri="{FF2B5EF4-FFF2-40B4-BE49-F238E27FC236}">
                <a16:creationId xmlns:a16="http://schemas.microsoft.com/office/drawing/2014/main" id="{25C90034-4DD8-2D4C-A312-C7167BA851A1}"/>
              </a:ext>
            </a:extLst>
          </p:cNvPr>
          <p:cNvSpPr>
            <a:spLocks noGrp="1"/>
          </p:cNvSpPr>
          <p:nvPr>
            <p:ph idx="1"/>
          </p:nvPr>
        </p:nvSpPr>
        <p:spPr/>
        <p:txBody>
          <a:bodyPr>
            <a:normAutofit fontScale="92500" lnSpcReduction="10000"/>
          </a:bodyPr>
          <a:lstStyle/>
          <a:p>
            <a:r>
              <a:rPr lang="en-US" dirty="0"/>
              <a:t>So another method was made, called One’s Complement.</a:t>
            </a:r>
          </a:p>
          <a:p>
            <a:r>
              <a:rPr lang="en-US" dirty="0"/>
              <a:t>It’s a way to find out a negative number.</a:t>
            </a:r>
          </a:p>
          <a:p>
            <a:r>
              <a:rPr lang="en-US" dirty="0"/>
              <a:t>You know if it’s a negative number because the sign bit (the bit on the left, if it’s a 0 then positive and if its 1 then its negative)</a:t>
            </a:r>
          </a:p>
          <a:p>
            <a:endParaRPr lang="en-US" dirty="0"/>
          </a:p>
          <a:p>
            <a:pPr marL="514350" indent="-514350">
              <a:buAutoNum type="alphaLcParenR"/>
            </a:pPr>
            <a:r>
              <a:rPr lang="en-US" dirty="0"/>
              <a:t>Find the positive</a:t>
            </a:r>
          </a:p>
          <a:p>
            <a:pPr marL="514350" indent="-514350">
              <a:buAutoNum type="alphaLcParenR"/>
            </a:pPr>
            <a:r>
              <a:rPr lang="en-US" dirty="0"/>
              <a:t>Flip the 0’s and 1’s  and that’s the negative version </a:t>
            </a:r>
          </a:p>
          <a:p>
            <a:pPr marL="514350" indent="-514350">
              <a:buAutoNum type="alphaLcParenR"/>
            </a:pPr>
            <a:endParaRPr lang="en-US" dirty="0"/>
          </a:p>
          <a:p>
            <a:r>
              <a:rPr lang="en-US" dirty="0"/>
              <a:t>So positive 3	= 0 0 1 1 </a:t>
            </a:r>
          </a:p>
          <a:p>
            <a:r>
              <a:rPr lang="en-US" dirty="0"/>
              <a:t>Flip it 		= 1 1 0 0     That’s negative 3 in one’s complement </a:t>
            </a:r>
          </a:p>
          <a:p>
            <a:endParaRPr lang="en-US" dirty="0"/>
          </a:p>
          <a:p>
            <a:r>
              <a:rPr lang="en-US" dirty="0"/>
              <a:t>Again</a:t>
            </a:r>
          </a:p>
          <a:p>
            <a:r>
              <a:rPr lang="en-US" dirty="0"/>
              <a:t>Positive 5 	= 0 1 0 1 </a:t>
            </a:r>
          </a:p>
          <a:p>
            <a:r>
              <a:rPr lang="en-US" dirty="0"/>
              <a:t>Flip it 		= 1 0 1 0  That’s negative 5 in one’s complement</a:t>
            </a:r>
          </a:p>
        </p:txBody>
      </p:sp>
    </p:spTree>
    <p:extLst>
      <p:ext uri="{BB962C8B-B14F-4D97-AF65-F5344CB8AC3E}">
        <p14:creationId xmlns:p14="http://schemas.microsoft.com/office/powerpoint/2010/main" val="1525476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7AC76-71D8-5A49-9AF0-2D36E39FF25B}"/>
              </a:ext>
            </a:extLst>
          </p:cNvPr>
          <p:cNvSpPr>
            <a:spLocks noGrp="1"/>
          </p:cNvSpPr>
          <p:nvPr>
            <p:ph type="title"/>
          </p:nvPr>
        </p:nvSpPr>
        <p:spPr/>
        <p:txBody>
          <a:bodyPr>
            <a:normAutofit fontScale="90000"/>
          </a:bodyPr>
          <a:lstStyle/>
          <a:p>
            <a:r>
              <a:rPr lang="en-US" dirty="0"/>
              <a:t>One’s Complement</a:t>
            </a:r>
          </a:p>
        </p:txBody>
      </p:sp>
      <p:sp>
        <p:nvSpPr>
          <p:cNvPr id="3" name="Content Placeholder 2">
            <a:extLst>
              <a:ext uri="{FF2B5EF4-FFF2-40B4-BE49-F238E27FC236}">
                <a16:creationId xmlns:a16="http://schemas.microsoft.com/office/drawing/2014/main" id="{3F4FBB4E-832B-3D45-AA3A-B32F6A885B58}"/>
              </a:ext>
            </a:extLst>
          </p:cNvPr>
          <p:cNvSpPr>
            <a:spLocks noGrp="1"/>
          </p:cNvSpPr>
          <p:nvPr>
            <p:ph idx="1"/>
          </p:nvPr>
        </p:nvSpPr>
        <p:spPr>
          <a:xfrm>
            <a:off x="0" y="630621"/>
            <a:ext cx="6976533" cy="6227379"/>
          </a:xfrm>
        </p:spPr>
        <p:txBody>
          <a:bodyPr>
            <a:normAutofit lnSpcReduction="10000"/>
          </a:bodyPr>
          <a:lstStyle/>
          <a:p>
            <a:pPr>
              <a:tabLst>
                <a:tab pos="3900488" algn="l"/>
                <a:tab pos="4262438" algn="l"/>
              </a:tabLst>
            </a:pPr>
            <a:r>
              <a:rPr lang="en-US" sz="2400" dirty="0"/>
              <a:t>Because lets say positive 1 	= 0 0 0 1</a:t>
            </a:r>
            <a:br>
              <a:rPr lang="en-US" sz="2400" dirty="0"/>
            </a:br>
            <a:r>
              <a:rPr lang="en-US" sz="2400" dirty="0"/>
              <a:t>Flip it to find the negative 1	= 1 0 0 0</a:t>
            </a:r>
          </a:p>
          <a:p>
            <a:pPr>
              <a:tabLst>
                <a:tab pos="3900488" algn="l"/>
                <a:tab pos="4262438" algn="l"/>
              </a:tabLst>
            </a:pPr>
            <a:endParaRPr lang="en-US" sz="2400" dirty="0"/>
          </a:p>
          <a:p>
            <a:pPr>
              <a:tabLst>
                <a:tab pos="3900488" algn="l"/>
                <a:tab pos="4262438" algn="l"/>
              </a:tabLst>
            </a:pPr>
            <a:r>
              <a:rPr lang="en-US" sz="2400" dirty="0"/>
              <a:t>So we can find -1 as one’s complement. </a:t>
            </a:r>
          </a:p>
          <a:p>
            <a:pPr>
              <a:tabLst>
                <a:tab pos="3900488" algn="l"/>
                <a:tab pos="4262438" algn="l"/>
              </a:tabLst>
            </a:pPr>
            <a:endParaRPr lang="en-US" sz="2400" dirty="0"/>
          </a:p>
          <a:p>
            <a:pPr>
              <a:tabLst>
                <a:tab pos="3900488" algn="l"/>
                <a:tab pos="4262438" algn="l"/>
              </a:tabLst>
            </a:pPr>
            <a:r>
              <a:rPr lang="en-US" sz="2400" dirty="0"/>
              <a:t>What about 0 then?</a:t>
            </a:r>
          </a:p>
          <a:p>
            <a:pPr>
              <a:tabLst>
                <a:tab pos="2085975" algn="l"/>
                <a:tab pos="3900488" algn="l"/>
                <a:tab pos="4262438" algn="l"/>
              </a:tabLst>
            </a:pPr>
            <a:r>
              <a:rPr lang="en-US" sz="2400" dirty="0"/>
              <a:t>Normal 0 is 	0 0 0 0</a:t>
            </a:r>
          </a:p>
          <a:p>
            <a:pPr>
              <a:tabLst>
                <a:tab pos="2032000" algn="l"/>
                <a:tab pos="3900488" algn="l"/>
                <a:tab pos="4262438" algn="l"/>
              </a:tabLst>
            </a:pPr>
            <a:r>
              <a:rPr lang="en-US" sz="2400" dirty="0"/>
              <a:t>Flip it and its 	 1 1 1 1		</a:t>
            </a:r>
          </a:p>
          <a:p>
            <a:pPr>
              <a:tabLst>
                <a:tab pos="3900488" algn="l"/>
                <a:tab pos="4262438" algn="l"/>
              </a:tabLst>
            </a:pPr>
            <a:endParaRPr lang="en-US" sz="2400" dirty="0"/>
          </a:p>
          <a:p>
            <a:pPr>
              <a:tabLst>
                <a:tab pos="3900488" algn="l"/>
                <a:tab pos="4262438" algn="l"/>
              </a:tabLst>
            </a:pPr>
            <a:r>
              <a:rPr lang="en-US" sz="2400" dirty="0"/>
              <a:t>0000 in one’s complement is positive 0 decimal</a:t>
            </a:r>
          </a:p>
          <a:p>
            <a:pPr>
              <a:tabLst>
                <a:tab pos="3900488" algn="l"/>
                <a:tab pos="4262438" algn="l"/>
              </a:tabLst>
            </a:pPr>
            <a:endParaRPr lang="en-US" sz="2400" dirty="0"/>
          </a:p>
          <a:p>
            <a:pPr>
              <a:tabLst>
                <a:tab pos="3900488" algn="l"/>
                <a:tab pos="4262438" algn="l"/>
              </a:tabLst>
            </a:pPr>
            <a:r>
              <a:rPr lang="en-US" sz="2400" dirty="0"/>
              <a:t>But we already have 1111 in one’s complement which is negative 0</a:t>
            </a:r>
          </a:p>
          <a:p>
            <a:pPr>
              <a:tabLst>
                <a:tab pos="3900488" algn="l"/>
                <a:tab pos="4262438" algn="l"/>
              </a:tabLst>
            </a:pPr>
            <a:endParaRPr lang="en-US" sz="2400" dirty="0"/>
          </a:p>
          <a:p>
            <a:pPr>
              <a:tabLst>
                <a:tab pos="3900488" algn="l"/>
                <a:tab pos="4262438" algn="l"/>
              </a:tabLst>
            </a:pPr>
            <a:r>
              <a:rPr lang="en-US" sz="2400" dirty="0"/>
              <a:t>We still have +0 and -0</a:t>
            </a:r>
          </a:p>
          <a:p>
            <a:endParaRPr lang="en-US" sz="2400" dirty="0"/>
          </a:p>
          <a:p>
            <a:endParaRPr lang="en-US" sz="2400" dirty="0"/>
          </a:p>
        </p:txBody>
      </p:sp>
      <p:graphicFrame>
        <p:nvGraphicFramePr>
          <p:cNvPr id="4" name="Content Placeholder 4">
            <a:extLst>
              <a:ext uri="{FF2B5EF4-FFF2-40B4-BE49-F238E27FC236}">
                <a16:creationId xmlns:a16="http://schemas.microsoft.com/office/drawing/2014/main" id="{3E6FE40C-2B32-8D47-B10B-37CA59DA9108}"/>
              </a:ext>
            </a:extLst>
          </p:cNvPr>
          <p:cNvGraphicFramePr>
            <a:graphicFrameLocks/>
          </p:cNvGraphicFramePr>
          <p:nvPr>
            <p:extLst>
              <p:ext uri="{D42A27DB-BD31-4B8C-83A1-F6EECF244321}">
                <p14:modId xmlns:p14="http://schemas.microsoft.com/office/powerpoint/2010/main" val="1487411314"/>
              </p:ext>
            </p:extLst>
          </p:nvPr>
        </p:nvGraphicFramePr>
        <p:xfrm>
          <a:off x="6976533" y="0"/>
          <a:ext cx="5232400" cy="6858000"/>
        </p:xfrm>
        <a:graphic>
          <a:graphicData uri="http://schemas.openxmlformats.org/drawingml/2006/table">
            <a:tbl>
              <a:tblPr firstRow="1" bandRow="1">
                <a:tableStyleId>{8799B23B-EC83-4686-B30A-512413B5E67A}</a:tableStyleId>
              </a:tblPr>
              <a:tblGrid>
                <a:gridCol w="13716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557867">
                  <a:extLst>
                    <a:ext uri="{9D8B030D-6E8A-4147-A177-3AD203B41FA5}">
                      <a16:colId xmlns:a16="http://schemas.microsoft.com/office/drawing/2014/main" val="1489790219"/>
                    </a:ext>
                  </a:extLst>
                </a:gridCol>
                <a:gridCol w="982133">
                  <a:extLst>
                    <a:ext uri="{9D8B030D-6E8A-4147-A177-3AD203B41FA5}">
                      <a16:colId xmlns:a16="http://schemas.microsoft.com/office/drawing/2014/main" val="3774439881"/>
                    </a:ext>
                  </a:extLst>
                </a:gridCol>
              </a:tblGrid>
              <a:tr h="364589">
                <a:tc>
                  <a:txBody>
                    <a:bodyPr/>
                    <a:lstStyle/>
                    <a:p>
                      <a:pPr algn="ctr"/>
                      <a:r>
                        <a:rPr lang="en-US" sz="1800" b="1" dirty="0">
                          <a:solidFill>
                            <a:schemeClr val="bg1"/>
                          </a:solidFill>
                          <a:latin typeface="Avenir Book"/>
                          <a:cs typeface="Avenir Book"/>
                        </a:rPr>
                        <a:t>Binary </a:t>
                      </a:r>
                    </a:p>
                  </a:txBody>
                  <a:tcPr/>
                </a:tc>
                <a:tc>
                  <a:txBody>
                    <a:bodyPr/>
                    <a:lstStyle/>
                    <a:p>
                      <a:pPr algn="ctr"/>
                      <a:r>
                        <a:rPr lang="en-US" sz="1800" b="1" dirty="0">
                          <a:solidFill>
                            <a:schemeClr val="bg1"/>
                          </a:solidFill>
                          <a:latin typeface="Avenir Book"/>
                          <a:cs typeface="Avenir Book"/>
                        </a:rPr>
                        <a:t>Denary</a:t>
                      </a:r>
                    </a:p>
                  </a:txBody>
                  <a:tcPr/>
                </a:tc>
                <a:tc>
                  <a:txBody>
                    <a:bodyPr/>
                    <a:lstStyle/>
                    <a:p>
                      <a:pPr algn="ctr"/>
                      <a:r>
                        <a:rPr lang="en-US" sz="1800" b="1" dirty="0">
                          <a:solidFill>
                            <a:schemeClr val="bg1"/>
                          </a:solidFill>
                          <a:latin typeface="Avenir Book"/>
                          <a:cs typeface="Avenir Book"/>
                        </a:rPr>
                        <a:t>Binary</a:t>
                      </a:r>
                    </a:p>
                  </a:txBody>
                  <a:tcPr/>
                </a:tc>
                <a:tc>
                  <a:txBody>
                    <a:bodyPr/>
                    <a:lstStyle/>
                    <a:p>
                      <a:pPr algn="ctr"/>
                      <a:r>
                        <a:rPr lang="en-US" sz="1800" b="1" dirty="0">
                          <a:solidFill>
                            <a:schemeClr val="bg1"/>
                          </a:solidFill>
                          <a:latin typeface="Avenir Book"/>
                          <a:cs typeface="Avenir Book"/>
                        </a:rPr>
                        <a:t>Denary</a:t>
                      </a:r>
                    </a:p>
                  </a:txBody>
                  <a:tcPr/>
                </a:tc>
                <a:extLst>
                  <a:ext uri="{0D108BD9-81ED-4DB2-BD59-A6C34878D82A}">
                    <a16:rowId xmlns:a16="http://schemas.microsoft.com/office/drawing/2014/main" val="10000"/>
                  </a:ext>
                </a:extLst>
              </a:tr>
              <a:tr h="364589">
                <a:tc>
                  <a:txBody>
                    <a:bodyPr/>
                    <a:lstStyle/>
                    <a:p>
                      <a:pPr algn="ctr"/>
                      <a:r>
                        <a:rPr lang="en-US" sz="1800" b="1" dirty="0">
                          <a:solidFill>
                            <a:schemeClr val="bg1"/>
                          </a:solidFill>
                          <a:latin typeface="Avenir Book"/>
                          <a:cs typeface="Avenir Book"/>
                        </a:rPr>
                        <a:t>Base 2</a:t>
                      </a:r>
                    </a:p>
                  </a:txBody>
                  <a:tcPr/>
                </a:tc>
                <a:tc>
                  <a:txBody>
                    <a:bodyPr/>
                    <a:lstStyle/>
                    <a:p>
                      <a:pPr algn="ctr"/>
                      <a:endParaRPr lang="en-US" sz="1800" b="1" dirty="0">
                        <a:solidFill>
                          <a:schemeClr val="bg1"/>
                        </a:solidFill>
                        <a:latin typeface="Avenir Book"/>
                        <a:cs typeface="Avenir Book"/>
                      </a:endParaRPr>
                    </a:p>
                  </a:txBody>
                  <a:tcPr/>
                </a:tc>
                <a:tc>
                  <a:txBody>
                    <a:bodyPr/>
                    <a:lstStyle/>
                    <a:p>
                      <a:pPr algn="ctr"/>
                      <a:r>
                        <a:rPr lang="en-US" sz="1800" b="1" dirty="0">
                          <a:solidFill>
                            <a:schemeClr val="bg1"/>
                          </a:solidFill>
                          <a:latin typeface="Avenir Book"/>
                          <a:cs typeface="Avenir Book"/>
                        </a:rPr>
                        <a:t>One’s Complement</a:t>
                      </a:r>
                    </a:p>
                  </a:txBody>
                  <a:tcPr/>
                </a:tc>
                <a:tc>
                  <a:txBody>
                    <a:bodyPr/>
                    <a:lstStyle/>
                    <a:p>
                      <a:pPr algn="ctr"/>
                      <a:endParaRPr lang="en-US" sz="1800" b="1" dirty="0">
                        <a:solidFill>
                          <a:schemeClr val="bg1"/>
                        </a:solidFill>
                        <a:latin typeface="Avenir Book"/>
                        <a:cs typeface="Avenir Book"/>
                      </a:endParaRPr>
                    </a:p>
                  </a:txBody>
                  <a:tcPr/>
                </a:tc>
                <a:extLst>
                  <a:ext uri="{0D108BD9-81ED-4DB2-BD59-A6C34878D82A}">
                    <a16:rowId xmlns:a16="http://schemas.microsoft.com/office/drawing/2014/main" val="10001"/>
                  </a:ext>
                </a:extLst>
              </a:tr>
              <a:tr h="364589">
                <a:tc>
                  <a:txBody>
                    <a:bodyPr/>
                    <a:lstStyle/>
                    <a:p>
                      <a:pPr algn="ctr"/>
                      <a:r>
                        <a:rPr lang="en-US" sz="1800" dirty="0">
                          <a:solidFill>
                            <a:schemeClr val="accent4">
                              <a:lumMod val="60000"/>
                              <a:lumOff val="40000"/>
                            </a:schemeClr>
                          </a:solidFill>
                          <a:latin typeface="Avenir Book"/>
                          <a:cs typeface="Avenir Book"/>
                        </a:rPr>
                        <a:t>0000</a:t>
                      </a:r>
                    </a:p>
                  </a:txBody>
                  <a:tcPr/>
                </a:tc>
                <a:tc>
                  <a:txBody>
                    <a:bodyPr/>
                    <a:lstStyle/>
                    <a:p>
                      <a:pPr algn="ctr"/>
                      <a:r>
                        <a:rPr lang="en-US" sz="1800" dirty="0">
                          <a:solidFill>
                            <a:schemeClr val="accent4">
                              <a:lumMod val="60000"/>
                              <a:lumOff val="40000"/>
                            </a:schemeClr>
                          </a:solidFill>
                          <a:latin typeface="Avenir Book"/>
                          <a:cs typeface="Avenir Book"/>
                        </a:rPr>
                        <a:t>0</a:t>
                      </a:r>
                    </a:p>
                  </a:txBody>
                  <a:tcPr/>
                </a:tc>
                <a:tc>
                  <a:txBody>
                    <a:bodyPr/>
                    <a:lstStyle/>
                    <a:p>
                      <a:pPr algn="ctr"/>
                      <a:r>
                        <a:rPr lang="en-US" sz="1800" dirty="0">
                          <a:solidFill>
                            <a:schemeClr val="accent4">
                              <a:lumMod val="60000"/>
                              <a:lumOff val="40000"/>
                            </a:schemeClr>
                          </a:solidFill>
                          <a:latin typeface="Avenir Book"/>
                          <a:cs typeface="Avenir Book"/>
                        </a:rPr>
                        <a:t>1111</a:t>
                      </a:r>
                    </a:p>
                  </a:txBody>
                  <a:tcPr/>
                </a:tc>
                <a:tc>
                  <a:txBody>
                    <a:bodyPr/>
                    <a:lstStyle/>
                    <a:p>
                      <a:pPr algn="ctr"/>
                      <a:r>
                        <a:rPr lang="en-US" sz="1800" dirty="0">
                          <a:solidFill>
                            <a:schemeClr val="accent4">
                              <a:lumMod val="60000"/>
                              <a:lumOff val="40000"/>
                            </a:schemeClr>
                          </a:solidFill>
                          <a:latin typeface="Avenir Book"/>
                          <a:cs typeface="Avenir Book"/>
                        </a:rPr>
                        <a:t>-0</a:t>
                      </a:r>
                    </a:p>
                  </a:txBody>
                  <a:tcPr/>
                </a:tc>
                <a:extLst>
                  <a:ext uri="{0D108BD9-81ED-4DB2-BD59-A6C34878D82A}">
                    <a16:rowId xmlns:a16="http://schemas.microsoft.com/office/drawing/2014/main" val="10002"/>
                  </a:ext>
                </a:extLst>
              </a:tr>
              <a:tr h="364589">
                <a:tc>
                  <a:txBody>
                    <a:bodyPr/>
                    <a:lstStyle/>
                    <a:p>
                      <a:pPr algn="ctr"/>
                      <a:r>
                        <a:rPr lang="en-US" sz="1800" dirty="0">
                          <a:solidFill>
                            <a:schemeClr val="bg1"/>
                          </a:solidFill>
                          <a:latin typeface="Avenir Book"/>
                          <a:cs typeface="Avenir Book"/>
                        </a:rPr>
                        <a:t>0001</a:t>
                      </a:r>
                    </a:p>
                  </a:txBody>
                  <a:tcPr/>
                </a:tc>
                <a:tc>
                  <a:txBody>
                    <a:bodyPr/>
                    <a:lstStyle/>
                    <a:p>
                      <a:pPr algn="ctr"/>
                      <a:r>
                        <a:rPr lang="en-US" sz="1800" dirty="0">
                          <a:solidFill>
                            <a:schemeClr val="bg1"/>
                          </a:solidFill>
                          <a:latin typeface="Avenir Book"/>
                          <a:cs typeface="Avenir Book"/>
                        </a:rPr>
                        <a:t>1</a:t>
                      </a:r>
                    </a:p>
                  </a:txBody>
                  <a:tcPr/>
                </a:tc>
                <a:tc>
                  <a:txBody>
                    <a:bodyPr/>
                    <a:lstStyle/>
                    <a:p>
                      <a:pPr algn="ctr"/>
                      <a:r>
                        <a:rPr lang="en-US" sz="1800" dirty="0">
                          <a:solidFill>
                            <a:schemeClr val="bg1"/>
                          </a:solidFill>
                          <a:latin typeface="Avenir Book"/>
                          <a:cs typeface="Avenir Book"/>
                        </a:rPr>
                        <a:t>1110</a:t>
                      </a:r>
                    </a:p>
                  </a:txBody>
                  <a:tcPr/>
                </a:tc>
                <a:tc>
                  <a:txBody>
                    <a:bodyPr/>
                    <a:lstStyle/>
                    <a:p>
                      <a:pPr algn="ctr"/>
                      <a:r>
                        <a:rPr lang="en-US" sz="1800" dirty="0">
                          <a:solidFill>
                            <a:schemeClr val="bg1"/>
                          </a:solidFill>
                          <a:latin typeface="Avenir Book"/>
                          <a:cs typeface="Avenir Book"/>
                        </a:rPr>
                        <a:t>-1</a:t>
                      </a:r>
                    </a:p>
                  </a:txBody>
                  <a:tcPr/>
                </a:tc>
                <a:extLst>
                  <a:ext uri="{0D108BD9-81ED-4DB2-BD59-A6C34878D82A}">
                    <a16:rowId xmlns:a16="http://schemas.microsoft.com/office/drawing/2014/main" val="10003"/>
                  </a:ext>
                </a:extLst>
              </a:tr>
              <a:tr h="364589">
                <a:tc>
                  <a:txBody>
                    <a:bodyPr/>
                    <a:lstStyle/>
                    <a:p>
                      <a:pPr algn="ctr"/>
                      <a:r>
                        <a:rPr lang="en-US" sz="1800" dirty="0">
                          <a:solidFill>
                            <a:schemeClr val="bg1"/>
                          </a:solidFill>
                          <a:latin typeface="Avenir Book"/>
                          <a:cs typeface="Avenir Book"/>
                        </a:rPr>
                        <a:t>0010</a:t>
                      </a:r>
                    </a:p>
                  </a:txBody>
                  <a:tcPr/>
                </a:tc>
                <a:tc>
                  <a:txBody>
                    <a:bodyPr/>
                    <a:lstStyle/>
                    <a:p>
                      <a:pPr algn="ctr"/>
                      <a:r>
                        <a:rPr lang="en-US" sz="1800" dirty="0">
                          <a:solidFill>
                            <a:schemeClr val="bg1"/>
                          </a:solidFill>
                          <a:latin typeface="Avenir Book"/>
                          <a:cs typeface="Avenir Book"/>
                        </a:rPr>
                        <a:t>2</a:t>
                      </a:r>
                    </a:p>
                  </a:txBody>
                  <a:tcPr/>
                </a:tc>
                <a:tc>
                  <a:txBody>
                    <a:bodyPr/>
                    <a:lstStyle/>
                    <a:p>
                      <a:pPr algn="ctr"/>
                      <a:r>
                        <a:rPr lang="en-US" sz="1800" dirty="0">
                          <a:solidFill>
                            <a:schemeClr val="bg1"/>
                          </a:solidFill>
                          <a:latin typeface="Avenir Book"/>
                          <a:cs typeface="Avenir Book"/>
                        </a:rPr>
                        <a:t>1101</a:t>
                      </a:r>
                    </a:p>
                  </a:txBody>
                  <a:tcPr/>
                </a:tc>
                <a:tc>
                  <a:txBody>
                    <a:bodyPr/>
                    <a:lstStyle/>
                    <a:p>
                      <a:pPr algn="ctr"/>
                      <a:r>
                        <a:rPr lang="en-US" sz="1800" dirty="0">
                          <a:solidFill>
                            <a:schemeClr val="bg1"/>
                          </a:solidFill>
                          <a:latin typeface="Avenir Book"/>
                          <a:cs typeface="Avenir Book"/>
                        </a:rPr>
                        <a:t>-2</a:t>
                      </a:r>
                    </a:p>
                  </a:txBody>
                  <a:tcPr/>
                </a:tc>
                <a:extLst>
                  <a:ext uri="{0D108BD9-81ED-4DB2-BD59-A6C34878D82A}">
                    <a16:rowId xmlns:a16="http://schemas.microsoft.com/office/drawing/2014/main" val="10004"/>
                  </a:ext>
                </a:extLst>
              </a:tr>
              <a:tr h="364589">
                <a:tc>
                  <a:txBody>
                    <a:bodyPr/>
                    <a:lstStyle/>
                    <a:p>
                      <a:pPr algn="ctr"/>
                      <a:r>
                        <a:rPr lang="en-US" sz="1800" dirty="0">
                          <a:solidFill>
                            <a:schemeClr val="bg1"/>
                          </a:solidFill>
                          <a:latin typeface="Avenir Book"/>
                          <a:cs typeface="Avenir Book"/>
                        </a:rPr>
                        <a:t>0011</a:t>
                      </a:r>
                    </a:p>
                  </a:txBody>
                  <a:tcPr/>
                </a:tc>
                <a:tc>
                  <a:txBody>
                    <a:bodyPr/>
                    <a:lstStyle/>
                    <a:p>
                      <a:pPr algn="ctr"/>
                      <a:r>
                        <a:rPr lang="en-US" sz="1800" dirty="0">
                          <a:solidFill>
                            <a:schemeClr val="bg1"/>
                          </a:solidFill>
                          <a:latin typeface="Avenir Book"/>
                          <a:cs typeface="Avenir Book"/>
                        </a:rPr>
                        <a:t>3</a:t>
                      </a:r>
                    </a:p>
                  </a:txBody>
                  <a:tcPr/>
                </a:tc>
                <a:tc>
                  <a:txBody>
                    <a:bodyPr/>
                    <a:lstStyle/>
                    <a:p>
                      <a:pPr algn="ctr"/>
                      <a:r>
                        <a:rPr lang="en-US" sz="1800" dirty="0">
                          <a:solidFill>
                            <a:schemeClr val="bg1"/>
                          </a:solidFill>
                          <a:latin typeface="Avenir Book"/>
                          <a:cs typeface="Avenir Book"/>
                        </a:rPr>
                        <a:t>1100</a:t>
                      </a:r>
                    </a:p>
                  </a:txBody>
                  <a:tcPr/>
                </a:tc>
                <a:tc>
                  <a:txBody>
                    <a:bodyPr/>
                    <a:lstStyle/>
                    <a:p>
                      <a:pPr algn="ctr"/>
                      <a:r>
                        <a:rPr lang="en-US" sz="1800" dirty="0">
                          <a:solidFill>
                            <a:schemeClr val="bg1"/>
                          </a:solidFill>
                          <a:latin typeface="Avenir Book"/>
                          <a:cs typeface="Avenir Book"/>
                        </a:rPr>
                        <a:t>-3</a:t>
                      </a:r>
                    </a:p>
                  </a:txBody>
                  <a:tcPr/>
                </a:tc>
                <a:extLst>
                  <a:ext uri="{0D108BD9-81ED-4DB2-BD59-A6C34878D82A}">
                    <a16:rowId xmlns:a16="http://schemas.microsoft.com/office/drawing/2014/main" val="10005"/>
                  </a:ext>
                </a:extLst>
              </a:tr>
              <a:tr h="364589">
                <a:tc>
                  <a:txBody>
                    <a:bodyPr/>
                    <a:lstStyle/>
                    <a:p>
                      <a:pPr algn="ctr"/>
                      <a:r>
                        <a:rPr lang="en-US" sz="1800" dirty="0">
                          <a:solidFill>
                            <a:schemeClr val="bg1"/>
                          </a:solidFill>
                          <a:latin typeface="Avenir Book"/>
                          <a:cs typeface="Avenir Book"/>
                        </a:rPr>
                        <a:t>0100</a:t>
                      </a:r>
                    </a:p>
                  </a:txBody>
                  <a:tcPr/>
                </a:tc>
                <a:tc>
                  <a:txBody>
                    <a:bodyPr/>
                    <a:lstStyle/>
                    <a:p>
                      <a:pPr algn="ctr"/>
                      <a:r>
                        <a:rPr lang="en-US" sz="1800" dirty="0">
                          <a:solidFill>
                            <a:schemeClr val="bg1"/>
                          </a:solidFill>
                          <a:latin typeface="Avenir Book"/>
                          <a:cs typeface="Avenir Book"/>
                        </a:rPr>
                        <a:t>4</a:t>
                      </a:r>
                    </a:p>
                  </a:txBody>
                  <a:tcPr/>
                </a:tc>
                <a:tc>
                  <a:txBody>
                    <a:bodyPr/>
                    <a:lstStyle/>
                    <a:p>
                      <a:pPr algn="ctr"/>
                      <a:r>
                        <a:rPr lang="en-US" sz="1800" dirty="0">
                          <a:solidFill>
                            <a:schemeClr val="bg1"/>
                          </a:solidFill>
                          <a:latin typeface="Avenir Book"/>
                          <a:cs typeface="Avenir Book"/>
                        </a:rPr>
                        <a:t>1011</a:t>
                      </a:r>
                    </a:p>
                  </a:txBody>
                  <a:tcPr/>
                </a:tc>
                <a:tc>
                  <a:txBody>
                    <a:bodyPr/>
                    <a:lstStyle/>
                    <a:p>
                      <a:pPr algn="ctr"/>
                      <a:r>
                        <a:rPr lang="en-US" sz="1800" dirty="0">
                          <a:solidFill>
                            <a:schemeClr val="bg1"/>
                          </a:solidFill>
                          <a:latin typeface="Avenir Book"/>
                          <a:cs typeface="Avenir Book"/>
                        </a:rPr>
                        <a:t>-4</a:t>
                      </a:r>
                    </a:p>
                  </a:txBody>
                  <a:tcPr/>
                </a:tc>
                <a:extLst>
                  <a:ext uri="{0D108BD9-81ED-4DB2-BD59-A6C34878D82A}">
                    <a16:rowId xmlns:a16="http://schemas.microsoft.com/office/drawing/2014/main" val="10006"/>
                  </a:ext>
                </a:extLst>
              </a:tr>
              <a:tr h="364589">
                <a:tc>
                  <a:txBody>
                    <a:bodyPr/>
                    <a:lstStyle/>
                    <a:p>
                      <a:pPr algn="ctr"/>
                      <a:r>
                        <a:rPr lang="en-US" sz="1800" dirty="0">
                          <a:solidFill>
                            <a:schemeClr val="bg1"/>
                          </a:solidFill>
                          <a:latin typeface="Avenir Book"/>
                          <a:cs typeface="Avenir Book"/>
                        </a:rPr>
                        <a:t>0101</a:t>
                      </a:r>
                    </a:p>
                  </a:txBody>
                  <a:tcPr/>
                </a:tc>
                <a:tc>
                  <a:txBody>
                    <a:bodyPr/>
                    <a:lstStyle/>
                    <a:p>
                      <a:pPr algn="ctr"/>
                      <a:r>
                        <a:rPr lang="en-US" sz="1800" dirty="0">
                          <a:solidFill>
                            <a:schemeClr val="bg1"/>
                          </a:solidFill>
                          <a:latin typeface="Avenir Book"/>
                          <a:cs typeface="Avenir Book"/>
                        </a:rPr>
                        <a:t>5</a:t>
                      </a:r>
                    </a:p>
                  </a:txBody>
                  <a:tcPr/>
                </a:tc>
                <a:tc>
                  <a:txBody>
                    <a:bodyPr/>
                    <a:lstStyle/>
                    <a:p>
                      <a:pPr algn="ctr"/>
                      <a:r>
                        <a:rPr lang="en-US" sz="1800" dirty="0">
                          <a:solidFill>
                            <a:schemeClr val="bg1"/>
                          </a:solidFill>
                          <a:latin typeface="Avenir Book"/>
                          <a:cs typeface="Avenir Book"/>
                        </a:rPr>
                        <a:t>1010</a:t>
                      </a:r>
                    </a:p>
                  </a:txBody>
                  <a:tcPr/>
                </a:tc>
                <a:tc>
                  <a:txBody>
                    <a:bodyPr/>
                    <a:lstStyle/>
                    <a:p>
                      <a:pPr algn="ctr"/>
                      <a:r>
                        <a:rPr lang="en-US" sz="1800" dirty="0">
                          <a:solidFill>
                            <a:schemeClr val="bg1"/>
                          </a:solidFill>
                          <a:latin typeface="Avenir Book"/>
                          <a:cs typeface="Avenir Book"/>
                        </a:rPr>
                        <a:t>-5</a:t>
                      </a:r>
                    </a:p>
                  </a:txBody>
                  <a:tcPr/>
                </a:tc>
                <a:extLst>
                  <a:ext uri="{0D108BD9-81ED-4DB2-BD59-A6C34878D82A}">
                    <a16:rowId xmlns:a16="http://schemas.microsoft.com/office/drawing/2014/main" val="10007"/>
                  </a:ext>
                </a:extLst>
              </a:tr>
              <a:tr h="364589">
                <a:tc>
                  <a:txBody>
                    <a:bodyPr/>
                    <a:lstStyle/>
                    <a:p>
                      <a:pPr algn="ctr"/>
                      <a:r>
                        <a:rPr lang="en-US" sz="1800" dirty="0">
                          <a:solidFill>
                            <a:schemeClr val="bg1"/>
                          </a:solidFill>
                          <a:latin typeface="Avenir Book"/>
                          <a:cs typeface="Avenir Book"/>
                        </a:rPr>
                        <a:t>0110</a:t>
                      </a:r>
                    </a:p>
                  </a:txBody>
                  <a:tcPr/>
                </a:tc>
                <a:tc>
                  <a:txBody>
                    <a:bodyPr/>
                    <a:lstStyle/>
                    <a:p>
                      <a:pPr algn="ctr"/>
                      <a:r>
                        <a:rPr lang="en-US" sz="1800" dirty="0">
                          <a:solidFill>
                            <a:schemeClr val="bg1"/>
                          </a:solidFill>
                          <a:latin typeface="Avenir Book"/>
                          <a:cs typeface="Avenir Book"/>
                        </a:rPr>
                        <a:t>6</a:t>
                      </a:r>
                    </a:p>
                  </a:txBody>
                  <a:tcPr/>
                </a:tc>
                <a:tc>
                  <a:txBody>
                    <a:bodyPr/>
                    <a:lstStyle/>
                    <a:p>
                      <a:pPr algn="ctr"/>
                      <a:r>
                        <a:rPr lang="en-US" sz="1800" dirty="0">
                          <a:solidFill>
                            <a:schemeClr val="bg1"/>
                          </a:solidFill>
                          <a:latin typeface="Avenir Book"/>
                          <a:cs typeface="Avenir Book"/>
                        </a:rPr>
                        <a:t>1001</a:t>
                      </a:r>
                    </a:p>
                  </a:txBody>
                  <a:tcPr/>
                </a:tc>
                <a:tc>
                  <a:txBody>
                    <a:bodyPr/>
                    <a:lstStyle/>
                    <a:p>
                      <a:pPr algn="ctr"/>
                      <a:r>
                        <a:rPr lang="en-US" sz="1800" dirty="0">
                          <a:solidFill>
                            <a:schemeClr val="bg1"/>
                          </a:solidFill>
                          <a:latin typeface="Avenir Book"/>
                          <a:cs typeface="Avenir Book"/>
                        </a:rPr>
                        <a:t>-6</a:t>
                      </a:r>
                    </a:p>
                  </a:txBody>
                  <a:tcPr/>
                </a:tc>
                <a:extLst>
                  <a:ext uri="{0D108BD9-81ED-4DB2-BD59-A6C34878D82A}">
                    <a16:rowId xmlns:a16="http://schemas.microsoft.com/office/drawing/2014/main" val="10008"/>
                  </a:ext>
                </a:extLst>
              </a:tr>
              <a:tr h="364589">
                <a:tc>
                  <a:txBody>
                    <a:bodyPr/>
                    <a:lstStyle/>
                    <a:p>
                      <a:pPr algn="ctr"/>
                      <a:r>
                        <a:rPr lang="en-US" sz="1800" dirty="0">
                          <a:solidFill>
                            <a:schemeClr val="bg1"/>
                          </a:solidFill>
                          <a:latin typeface="Avenir Book"/>
                          <a:cs typeface="Avenir Book"/>
                        </a:rPr>
                        <a:t>0111</a:t>
                      </a:r>
                    </a:p>
                  </a:txBody>
                  <a:tcPr/>
                </a:tc>
                <a:tc>
                  <a:txBody>
                    <a:bodyPr/>
                    <a:lstStyle/>
                    <a:p>
                      <a:pPr algn="ctr"/>
                      <a:r>
                        <a:rPr lang="en-US" sz="1800" dirty="0">
                          <a:solidFill>
                            <a:schemeClr val="bg1"/>
                          </a:solidFill>
                          <a:latin typeface="Avenir Book"/>
                          <a:cs typeface="Avenir Book"/>
                        </a:rPr>
                        <a:t>7</a:t>
                      </a:r>
                    </a:p>
                  </a:txBody>
                  <a:tcPr/>
                </a:tc>
                <a:tc>
                  <a:txBody>
                    <a:bodyPr/>
                    <a:lstStyle/>
                    <a:p>
                      <a:pPr algn="ctr"/>
                      <a:r>
                        <a:rPr lang="en-US" sz="1800" dirty="0">
                          <a:solidFill>
                            <a:schemeClr val="bg1"/>
                          </a:solidFill>
                          <a:latin typeface="Avenir Book"/>
                          <a:cs typeface="Avenir Book"/>
                        </a:rPr>
                        <a:t>1000</a:t>
                      </a:r>
                    </a:p>
                  </a:txBody>
                  <a:tcPr/>
                </a:tc>
                <a:tc>
                  <a:txBody>
                    <a:bodyPr/>
                    <a:lstStyle/>
                    <a:p>
                      <a:pPr algn="ctr"/>
                      <a:r>
                        <a:rPr lang="en-US" sz="1800" dirty="0">
                          <a:solidFill>
                            <a:schemeClr val="bg1"/>
                          </a:solidFill>
                          <a:latin typeface="Avenir Book"/>
                          <a:cs typeface="Avenir Book"/>
                        </a:rPr>
                        <a:t>-7</a:t>
                      </a:r>
                    </a:p>
                  </a:txBody>
                  <a:tcPr/>
                </a:tc>
                <a:extLst>
                  <a:ext uri="{0D108BD9-81ED-4DB2-BD59-A6C34878D82A}">
                    <a16:rowId xmlns:a16="http://schemas.microsoft.com/office/drawing/2014/main" val="10009"/>
                  </a:ext>
                </a:extLst>
              </a:tr>
              <a:tr h="364589">
                <a:tc>
                  <a:txBody>
                    <a:bodyPr/>
                    <a:lstStyle/>
                    <a:p>
                      <a:pPr algn="ctr"/>
                      <a:r>
                        <a:rPr lang="en-US" sz="1800" dirty="0">
                          <a:solidFill>
                            <a:schemeClr val="bg1"/>
                          </a:solidFill>
                          <a:latin typeface="Avenir Book"/>
                          <a:cs typeface="Avenir Book"/>
                        </a:rPr>
                        <a:t>1000</a:t>
                      </a:r>
                    </a:p>
                  </a:txBody>
                  <a:tcPr/>
                </a:tc>
                <a:tc>
                  <a:txBody>
                    <a:bodyPr/>
                    <a:lstStyle/>
                    <a:p>
                      <a:pPr algn="ctr"/>
                      <a:r>
                        <a:rPr lang="en-US" sz="1800" dirty="0">
                          <a:solidFill>
                            <a:schemeClr val="bg1"/>
                          </a:solidFill>
                          <a:latin typeface="Avenir Book"/>
                          <a:cs typeface="Avenir Book"/>
                        </a:rPr>
                        <a:t>8</a:t>
                      </a:r>
                    </a:p>
                  </a:txBody>
                  <a:tcPr/>
                </a:tc>
                <a:tc>
                  <a:txBody>
                    <a:bodyPr/>
                    <a:lstStyle/>
                    <a:p>
                      <a:pPr algn="ctr"/>
                      <a:r>
                        <a:rPr lang="en-US" sz="1800" dirty="0">
                          <a:solidFill>
                            <a:schemeClr val="bg1"/>
                          </a:solidFill>
                          <a:latin typeface="Avenir Book"/>
                          <a:cs typeface="Avenir Book"/>
                        </a:rPr>
                        <a:t>0111</a:t>
                      </a:r>
                    </a:p>
                  </a:txBody>
                  <a:tcPr/>
                </a:tc>
                <a:tc>
                  <a:txBody>
                    <a:bodyPr/>
                    <a:lstStyle/>
                    <a:p>
                      <a:pPr algn="ctr"/>
                      <a:r>
                        <a:rPr lang="en-US" sz="1800" dirty="0">
                          <a:solidFill>
                            <a:schemeClr val="bg1"/>
                          </a:solidFill>
                          <a:latin typeface="Avenir Book"/>
                          <a:cs typeface="Avenir Book"/>
                        </a:rPr>
                        <a:t>7</a:t>
                      </a:r>
                    </a:p>
                  </a:txBody>
                  <a:tcPr/>
                </a:tc>
                <a:extLst>
                  <a:ext uri="{0D108BD9-81ED-4DB2-BD59-A6C34878D82A}">
                    <a16:rowId xmlns:a16="http://schemas.microsoft.com/office/drawing/2014/main" val="10010"/>
                  </a:ext>
                </a:extLst>
              </a:tr>
              <a:tr h="364589">
                <a:tc>
                  <a:txBody>
                    <a:bodyPr/>
                    <a:lstStyle/>
                    <a:p>
                      <a:pPr algn="ctr"/>
                      <a:r>
                        <a:rPr lang="en-US" sz="1800" dirty="0">
                          <a:solidFill>
                            <a:schemeClr val="bg1"/>
                          </a:solidFill>
                          <a:latin typeface="Avenir Book"/>
                          <a:cs typeface="Avenir Book"/>
                        </a:rPr>
                        <a:t>1001</a:t>
                      </a:r>
                    </a:p>
                  </a:txBody>
                  <a:tcPr/>
                </a:tc>
                <a:tc>
                  <a:txBody>
                    <a:bodyPr/>
                    <a:lstStyle/>
                    <a:p>
                      <a:pPr algn="ctr"/>
                      <a:r>
                        <a:rPr lang="en-US" sz="1800" dirty="0">
                          <a:solidFill>
                            <a:schemeClr val="bg1"/>
                          </a:solidFill>
                          <a:latin typeface="Avenir Book"/>
                          <a:cs typeface="Avenir Book"/>
                        </a:rPr>
                        <a:t>9</a:t>
                      </a:r>
                    </a:p>
                  </a:txBody>
                  <a:tcPr/>
                </a:tc>
                <a:tc>
                  <a:txBody>
                    <a:bodyPr/>
                    <a:lstStyle/>
                    <a:p>
                      <a:pPr algn="ctr"/>
                      <a:r>
                        <a:rPr lang="en-US" sz="1800" dirty="0">
                          <a:solidFill>
                            <a:schemeClr val="bg1"/>
                          </a:solidFill>
                          <a:latin typeface="Avenir Book"/>
                          <a:cs typeface="Avenir Book"/>
                        </a:rPr>
                        <a:t>0110</a:t>
                      </a:r>
                    </a:p>
                  </a:txBody>
                  <a:tcPr/>
                </a:tc>
                <a:tc>
                  <a:txBody>
                    <a:bodyPr/>
                    <a:lstStyle/>
                    <a:p>
                      <a:pPr algn="ctr"/>
                      <a:r>
                        <a:rPr lang="en-US" sz="1800" dirty="0">
                          <a:solidFill>
                            <a:schemeClr val="bg1"/>
                          </a:solidFill>
                          <a:latin typeface="Avenir Book"/>
                          <a:cs typeface="Avenir Book"/>
                        </a:rPr>
                        <a:t>6</a:t>
                      </a:r>
                    </a:p>
                  </a:txBody>
                  <a:tcPr/>
                </a:tc>
                <a:extLst>
                  <a:ext uri="{0D108BD9-81ED-4DB2-BD59-A6C34878D82A}">
                    <a16:rowId xmlns:a16="http://schemas.microsoft.com/office/drawing/2014/main" val="10011"/>
                  </a:ext>
                </a:extLst>
              </a:tr>
              <a:tr h="364589">
                <a:tc>
                  <a:txBody>
                    <a:bodyPr/>
                    <a:lstStyle/>
                    <a:p>
                      <a:pPr algn="ctr"/>
                      <a:r>
                        <a:rPr lang="en-US" sz="1800" dirty="0">
                          <a:solidFill>
                            <a:schemeClr val="bg1"/>
                          </a:solidFill>
                          <a:latin typeface="Avenir Book"/>
                          <a:cs typeface="Avenir Book"/>
                        </a:rPr>
                        <a:t>1010</a:t>
                      </a:r>
                    </a:p>
                  </a:txBody>
                  <a:tcPr/>
                </a:tc>
                <a:tc>
                  <a:txBody>
                    <a:bodyPr/>
                    <a:lstStyle/>
                    <a:p>
                      <a:pPr algn="ctr"/>
                      <a:r>
                        <a:rPr lang="en-US" sz="1800" dirty="0">
                          <a:solidFill>
                            <a:schemeClr val="bg1"/>
                          </a:solidFill>
                          <a:latin typeface="Avenir Book"/>
                          <a:cs typeface="Avenir Book"/>
                        </a:rPr>
                        <a:t>10</a:t>
                      </a:r>
                    </a:p>
                  </a:txBody>
                  <a:tcPr/>
                </a:tc>
                <a:tc>
                  <a:txBody>
                    <a:bodyPr/>
                    <a:lstStyle/>
                    <a:p>
                      <a:pPr algn="ctr"/>
                      <a:r>
                        <a:rPr lang="en-US" sz="1800" dirty="0">
                          <a:solidFill>
                            <a:schemeClr val="bg1"/>
                          </a:solidFill>
                          <a:latin typeface="Avenir Book"/>
                          <a:cs typeface="Avenir Book"/>
                        </a:rPr>
                        <a:t>0101</a:t>
                      </a:r>
                    </a:p>
                  </a:txBody>
                  <a:tcPr/>
                </a:tc>
                <a:tc>
                  <a:txBody>
                    <a:bodyPr/>
                    <a:lstStyle/>
                    <a:p>
                      <a:pPr algn="ctr"/>
                      <a:r>
                        <a:rPr lang="en-US" sz="1800" dirty="0">
                          <a:solidFill>
                            <a:schemeClr val="bg1"/>
                          </a:solidFill>
                          <a:latin typeface="Avenir Book"/>
                          <a:cs typeface="Avenir Book"/>
                        </a:rPr>
                        <a:t>5</a:t>
                      </a:r>
                    </a:p>
                  </a:txBody>
                  <a:tcPr/>
                </a:tc>
                <a:extLst>
                  <a:ext uri="{0D108BD9-81ED-4DB2-BD59-A6C34878D82A}">
                    <a16:rowId xmlns:a16="http://schemas.microsoft.com/office/drawing/2014/main" val="10012"/>
                  </a:ext>
                </a:extLst>
              </a:tr>
              <a:tr h="364589">
                <a:tc>
                  <a:txBody>
                    <a:bodyPr/>
                    <a:lstStyle/>
                    <a:p>
                      <a:pPr algn="ctr"/>
                      <a:r>
                        <a:rPr lang="en-US" sz="1800" dirty="0">
                          <a:solidFill>
                            <a:schemeClr val="bg1"/>
                          </a:solidFill>
                          <a:latin typeface="Avenir Book"/>
                          <a:cs typeface="Avenir Book"/>
                        </a:rPr>
                        <a:t>1011</a:t>
                      </a:r>
                    </a:p>
                  </a:txBody>
                  <a:tcPr/>
                </a:tc>
                <a:tc>
                  <a:txBody>
                    <a:bodyPr/>
                    <a:lstStyle/>
                    <a:p>
                      <a:pPr algn="ctr"/>
                      <a:r>
                        <a:rPr lang="en-US" sz="1800" dirty="0">
                          <a:solidFill>
                            <a:schemeClr val="bg1"/>
                          </a:solidFill>
                          <a:latin typeface="Avenir Book"/>
                          <a:cs typeface="Avenir Book"/>
                        </a:rPr>
                        <a:t>11</a:t>
                      </a:r>
                    </a:p>
                  </a:txBody>
                  <a:tcPr/>
                </a:tc>
                <a:tc>
                  <a:txBody>
                    <a:bodyPr/>
                    <a:lstStyle/>
                    <a:p>
                      <a:pPr algn="ctr"/>
                      <a:r>
                        <a:rPr lang="en-US" sz="1800" dirty="0">
                          <a:solidFill>
                            <a:schemeClr val="bg1"/>
                          </a:solidFill>
                          <a:latin typeface="Avenir Book"/>
                          <a:cs typeface="Avenir Book"/>
                        </a:rPr>
                        <a:t>0100</a:t>
                      </a:r>
                    </a:p>
                  </a:txBody>
                  <a:tcPr/>
                </a:tc>
                <a:tc>
                  <a:txBody>
                    <a:bodyPr/>
                    <a:lstStyle/>
                    <a:p>
                      <a:pPr algn="ctr"/>
                      <a:r>
                        <a:rPr lang="en-US" sz="1800" dirty="0">
                          <a:solidFill>
                            <a:schemeClr val="bg1"/>
                          </a:solidFill>
                          <a:latin typeface="Avenir Book"/>
                          <a:cs typeface="Avenir Book"/>
                        </a:rPr>
                        <a:t>4</a:t>
                      </a:r>
                    </a:p>
                  </a:txBody>
                  <a:tcPr/>
                </a:tc>
                <a:extLst>
                  <a:ext uri="{0D108BD9-81ED-4DB2-BD59-A6C34878D82A}">
                    <a16:rowId xmlns:a16="http://schemas.microsoft.com/office/drawing/2014/main" val="10013"/>
                  </a:ext>
                </a:extLst>
              </a:tr>
              <a:tr h="364589">
                <a:tc>
                  <a:txBody>
                    <a:bodyPr/>
                    <a:lstStyle/>
                    <a:p>
                      <a:pPr algn="ctr"/>
                      <a:r>
                        <a:rPr lang="en-US" sz="1800" dirty="0">
                          <a:solidFill>
                            <a:schemeClr val="bg1"/>
                          </a:solidFill>
                          <a:latin typeface="Avenir Book"/>
                          <a:cs typeface="Avenir Book"/>
                        </a:rPr>
                        <a:t>1100</a:t>
                      </a:r>
                    </a:p>
                  </a:txBody>
                  <a:tcPr/>
                </a:tc>
                <a:tc>
                  <a:txBody>
                    <a:bodyPr/>
                    <a:lstStyle/>
                    <a:p>
                      <a:pPr algn="ctr"/>
                      <a:r>
                        <a:rPr lang="en-US" sz="1800" dirty="0">
                          <a:solidFill>
                            <a:schemeClr val="bg1"/>
                          </a:solidFill>
                          <a:latin typeface="Avenir Book"/>
                          <a:cs typeface="Avenir Book"/>
                        </a:rPr>
                        <a:t>12</a:t>
                      </a:r>
                    </a:p>
                  </a:txBody>
                  <a:tcPr/>
                </a:tc>
                <a:tc>
                  <a:txBody>
                    <a:bodyPr/>
                    <a:lstStyle/>
                    <a:p>
                      <a:pPr algn="ctr"/>
                      <a:r>
                        <a:rPr lang="en-US" sz="1800" dirty="0">
                          <a:solidFill>
                            <a:schemeClr val="bg1"/>
                          </a:solidFill>
                          <a:latin typeface="Avenir Book"/>
                          <a:cs typeface="Avenir Book"/>
                        </a:rPr>
                        <a:t>0011</a:t>
                      </a:r>
                    </a:p>
                  </a:txBody>
                  <a:tcPr/>
                </a:tc>
                <a:tc>
                  <a:txBody>
                    <a:bodyPr/>
                    <a:lstStyle/>
                    <a:p>
                      <a:pPr algn="ctr"/>
                      <a:r>
                        <a:rPr lang="en-US" sz="1800" dirty="0">
                          <a:solidFill>
                            <a:schemeClr val="bg1"/>
                          </a:solidFill>
                          <a:latin typeface="Avenir Book"/>
                          <a:cs typeface="Avenir Book"/>
                        </a:rPr>
                        <a:t>3</a:t>
                      </a:r>
                    </a:p>
                  </a:txBody>
                  <a:tcPr/>
                </a:tc>
                <a:extLst>
                  <a:ext uri="{0D108BD9-81ED-4DB2-BD59-A6C34878D82A}">
                    <a16:rowId xmlns:a16="http://schemas.microsoft.com/office/drawing/2014/main" val="10014"/>
                  </a:ext>
                </a:extLst>
              </a:tr>
              <a:tr h="364589">
                <a:tc>
                  <a:txBody>
                    <a:bodyPr/>
                    <a:lstStyle/>
                    <a:p>
                      <a:pPr algn="ctr"/>
                      <a:r>
                        <a:rPr lang="en-US" sz="1800" dirty="0">
                          <a:solidFill>
                            <a:schemeClr val="bg1"/>
                          </a:solidFill>
                          <a:latin typeface="Avenir Book"/>
                          <a:cs typeface="Avenir Book"/>
                        </a:rPr>
                        <a:t>1101</a:t>
                      </a:r>
                    </a:p>
                  </a:txBody>
                  <a:tcPr/>
                </a:tc>
                <a:tc>
                  <a:txBody>
                    <a:bodyPr/>
                    <a:lstStyle/>
                    <a:p>
                      <a:pPr algn="ctr"/>
                      <a:r>
                        <a:rPr lang="en-US" sz="1800" dirty="0">
                          <a:solidFill>
                            <a:schemeClr val="bg1"/>
                          </a:solidFill>
                          <a:latin typeface="Avenir Book"/>
                          <a:cs typeface="Avenir Book"/>
                        </a:rPr>
                        <a:t>13</a:t>
                      </a:r>
                    </a:p>
                  </a:txBody>
                  <a:tcPr/>
                </a:tc>
                <a:tc>
                  <a:txBody>
                    <a:bodyPr/>
                    <a:lstStyle/>
                    <a:p>
                      <a:pPr algn="ctr"/>
                      <a:r>
                        <a:rPr lang="en-US" sz="1800" dirty="0">
                          <a:solidFill>
                            <a:schemeClr val="bg1"/>
                          </a:solidFill>
                          <a:latin typeface="Avenir Book"/>
                          <a:cs typeface="Avenir Book"/>
                        </a:rPr>
                        <a:t>0010</a:t>
                      </a:r>
                    </a:p>
                  </a:txBody>
                  <a:tcPr/>
                </a:tc>
                <a:tc>
                  <a:txBody>
                    <a:bodyPr/>
                    <a:lstStyle/>
                    <a:p>
                      <a:pPr algn="ctr"/>
                      <a:r>
                        <a:rPr lang="en-US" sz="1800" dirty="0">
                          <a:solidFill>
                            <a:schemeClr val="bg1"/>
                          </a:solidFill>
                          <a:latin typeface="Avenir Book"/>
                          <a:cs typeface="Avenir Book"/>
                        </a:rPr>
                        <a:t>2</a:t>
                      </a:r>
                    </a:p>
                  </a:txBody>
                  <a:tcPr/>
                </a:tc>
                <a:extLst>
                  <a:ext uri="{0D108BD9-81ED-4DB2-BD59-A6C34878D82A}">
                    <a16:rowId xmlns:a16="http://schemas.microsoft.com/office/drawing/2014/main" val="10015"/>
                  </a:ext>
                </a:extLst>
              </a:tr>
              <a:tr h="364589">
                <a:tc>
                  <a:txBody>
                    <a:bodyPr/>
                    <a:lstStyle/>
                    <a:p>
                      <a:pPr algn="ctr"/>
                      <a:r>
                        <a:rPr lang="en-US" sz="1800" dirty="0">
                          <a:solidFill>
                            <a:schemeClr val="bg1"/>
                          </a:solidFill>
                          <a:latin typeface="Avenir Book"/>
                          <a:cs typeface="Avenir Book"/>
                        </a:rPr>
                        <a:t>1110</a:t>
                      </a:r>
                    </a:p>
                  </a:txBody>
                  <a:tcPr/>
                </a:tc>
                <a:tc>
                  <a:txBody>
                    <a:bodyPr/>
                    <a:lstStyle/>
                    <a:p>
                      <a:pPr algn="ctr"/>
                      <a:r>
                        <a:rPr lang="en-US" sz="1800" dirty="0">
                          <a:solidFill>
                            <a:schemeClr val="bg1"/>
                          </a:solidFill>
                          <a:latin typeface="Avenir Book"/>
                          <a:cs typeface="Avenir Book"/>
                        </a:rPr>
                        <a:t>14</a:t>
                      </a:r>
                    </a:p>
                  </a:txBody>
                  <a:tcPr/>
                </a:tc>
                <a:tc>
                  <a:txBody>
                    <a:bodyPr/>
                    <a:lstStyle/>
                    <a:p>
                      <a:pPr algn="ctr"/>
                      <a:r>
                        <a:rPr lang="en-US" sz="1800" dirty="0">
                          <a:solidFill>
                            <a:schemeClr val="bg1"/>
                          </a:solidFill>
                          <a:latin typeface="Avenir Book"/>
                          <a:cs typeface="Avenir Book"/>
                        </a:rPr>
                        <a:t>0001</a:t>
                      </a:r>
                    </a:p>
                  </a:txBody>
                  <a:tcPr/>
                </a:tc>
                <a:tc>
                  <a:txBody>
                    <a:bodyPr/>
                    <a:lstStyle/>
                    <a:p>
                      <a:pPr algn="ctr"/>
                      <a:r>
                        <a:rPr lang="en-US" sz="1800" dirty="0">
                          <a:solidFill>
                            <a:schemeClr val="bg1"/>
                          </a:solidFill>
                          <a:latin typeface="Avenir Book"/>
                          <a:cs typeface="Avenir Book"/>
                        </a:rPr>
                        <a:t>1</a:t>
                      </a:r>
                    </a:p>
                  </a:txBody>
                  <a:tcPr/>
                </a:tc>
                <a:extLst>
                  <a:ext uri="{0D108BD9-81ED-4DB2-BD59-A6C34878D82A}">
                    <a16:rowId xmlns:a16="http://schemas.microsoft.com/office/drawing/2014/main" val="10016"/>
                  </a:ext>
                </a:extLst>
              </a:tr>
              <a:tr h="364589">
                <a:tc>
                  <a:txBody>
                    <a:bodyPr/>
                    <a:lstStyle/>
                    <a:p>
                      <a:pPr algn="ctr"/>
                      <a:r>
                        <a:rPr lang="en-US" sz="1800" dirty="0">
                          <a:solidFill>
                            <a:schemeClr val="accent4">
                              <a:lumMod val="60000"/>
                              <a:lumOff val="40000"/>
                            </a:schemeClr>
                          </a:solidFill>
                          <a:latin typeface="Avenir Book"/>
                          <a:cs typeface="Avenir Book"/>
                        </a:rPr>
                        <a:t>1111</a:t>
                      </a:r>
                    </a:p>
                  </a:txBody>
                  <a:tcPr/>
                </a:tc>
                <a:tc>
                  <a:txBody>
                    <a:bodyPr/>
                    <a:lstStyle/>
                    <a:p>
                      <a:pPr algn="ctr"/>
                      <a:r>
                        <a:rPr lang="en-US" sz="1800" dirty="0">
                          <a:solidFill>
                            <a:schemeClr val="accent4">
                              <a:lumMod val="60000"/>
                              <a:lumOff val="40000"/>
                            </a:schemeClr>
                          </a:solidFill>
                          <a:latin typeface="Avenir Book"/>
                          <a:cs typeface="Avenir Book"/>
                        </a:rPr>
                        <a:t>15</a:t>
                      </a:r>
                    </a:p>
                  </a:txBody>
                  <a:tcPr/>
                </a:tc>
                <a:tc>
                  <a:txBody>
                    <a:bodyPr/>
                    <a:lstStyle/>
                    <a:p>
                      <a:pPr algn="ctr"/>
                      <a:r>
                        <a:rPr lang="en-US" sz="1800" dirty="0">
                          <a:solidFill>
                            <a:schemeClr val="accent4">
                              <a:lumMod val="60000"/>
                              <a:lumOff val="40000"/>
                            </a:schemeClr>
                          </a:solidFill>
                          <a:latin typeface="Avenir Book"/>
                          <a:cs typeface="Avenir Book"/>
                        </a:rPr>
                        <a:t>0000</a:t>
                      </a:r>
                    </a:p>
                  </a:txBody>
                  <a:tcPr/>
                </a:tc>
                <a:tc>
                  <a:txBody>
                    <a:bodyPr/>
                    <a:lstStyle/>
                    <a:p>
                      <a:pPr algn="ctr"/>
                      <a:r>
                        <a:rPr lang="en-US" sz="1800" dirty="0">
                          <a:solidFill>
                            <a:schemeClr val="accent4">
                              <a:lumMod val="60000"/>
                              <a:lumOff val="40000"/>
                            </a:schemeClr>
                          </a:solidFill>
                          <a:latin typeface="Avenir Book"/>
                          <a:cs typeface="Avenir Book"/>
                        </a:rPr>
                        <a:t>0</a:t>
                      </a:r>
                    </a:p>
                  </a:txBody>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30006357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F6DB-8411-5047-94B2-02FF1371F643}"/>
              </a:ext>
            </a:extLst>
          </p:cNvPr>
          <p:cNvSpPr>
            <a:spLocks noGrp="1"/>
          </p:cNvSpPr>
          <p:nvPr>
            <p:ph type="title"/>
          </p:nvPr>
        </p:nvSpPr>
        <p:spPr/>
        <p:txBody>
          <a:bodyPr>
            <a:normAutofit fontScale="90000"/>
          </a:bodyPr>
          <a:lstStyle/>
          <a:p>
            <a:r>
              <a:rPr lang="en-US" dirty="0"/>
              <a:t>One’s Complement </a:t>
            </a:r>
          </a:p>
        </p:txBody>
      </p:sp>
      <p:sp>
        <p:nvSpPr>
          <p:cNvPr id="3" name="Content Placeholder 2">
            <a:extLst>
              <a:ext uri="{FF2B5EF4-FFF2-40B4-BE49-F238E27FC236}">
                <a16:creationId xmlns:a16="http://schemas.microsoft.com/office/drawing/2014/main" id="{8FC9EAA7-9A8E-B84A-BD96-21DC40348114}"/>
              </a:ext>
            </a:extLst>
          </p:cNvPr>
          <p:cNvSpPr>
            <a:spLocks noGrp="1"/>
          </p:cNvSpPr>
          <p:nvPr>
            <p:ph idx="1"/>
          </p:nvPr>
        </p:nvSpPr>
        <p:spPr>
          <a:xfrm>
            <a:off x="0" y="630621"/>
            <a:ext cx="8284464" cy="6227379"/>
          </a:xfrm>
        </p:spPr>
        <p:txBody>
          <a:bodyPr/>
          <a:lstStyle/>
          <a:p>
            <a:r>
              <a:rPr lang="en-US" dirty="0"/>
              <a:t>Let’s do our example: positive 3 plus negative 3 to equal neutral 0</a:t>
            </a:r>
          </a:p>
          <a:p>
            <a:endParaRPr lang="en-US" dirty="0"/>
          </a:p>
          <a:p>
            <a:r>
              <a:rPr lang="en-US" dirty="0"/>
              <a:t>So no matter what we do, one’s complement is wrong</a:t>
            </a:r>
          </a:p>
          <a:p>
            <a:endParaRPr lang="en-US" dirty="0"/>
          </a:p>
          <a:p>
            <a:r>
              <a:rPr lang="en-US" dirty="0"/>
              <a:t>If we keep our answer in one’s complement it becomes negative 0. There is no such thing </a:t>
            </a:r>
          </a:p>
          <a:p>
            <a:endParaRPr lang="en-US" dirty="0"/>
          </a:p>
          <a:p>
            <a:r>
              <a:rPr lang="en-US" dirty="0"/>
              <a:t>If we switch it back to signed magnitude then its negative 7. Not even close to our answer</a:t>
            </a:r>
          </a:p>
        </p:txBody>
      </p:sp>
      <p:pic>
        <p:nvPicPr>
          <p:cNvPr id="6" name="Amar 2020-04-04 14.04.09">
            <a:hlinkClick r:id="" action="ppaction://media"/>
            <a:extLst>
              <a:ext uri="{FF2B5EF4-FFF2-40B4-BE49-F238E27FC236}">
                <a16:creationId xmlns:a16="http://schemas.microsoft.com/office/drawing/2014/main" id="{4A8CCF9F-9A30-B24D-AD33-B45C94EEB3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84465" y="0"/>
            <a:ext cx="3907536" cy="6858000"/>
          </a:xfrm>
          <a:prstGeom prst="rect">
            <a:avLst/>
          </a:prstGeom>
        </p:spPr>
      </p:pic>
    </p:spTree>
    <p:extLst>
      <p:ext uri="{BB962C8B-B14F-4D97-AF65-F5344CB8AC3E}">
        <p14:creationId xmlns:p14="http://schemas.microsoft.com/office/powerpoint/2010/main" val="63520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6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Task:</a:t>
            </a:r>
          </a:p>
        </p:txBody>
      </p:sp>
      <p:sp>
        <p:nvSpPr>
          <p:cNvPr id="3" name="Content Placeholder 2"/>
          <p:cNvSpPr>
            <a:spLocks noGrp="1"/>
          </p:cNvSpPr>
          <p:nvPr>
            <p:ph idx="1"/>
          </p:nvPr>
        </p:nvSpPr>
        <p:spPr/>
        <p:txBody>
          <a:bodyPr/>
          <a:lstStyle/>
          <a:p>
            <a:r>
              <a:rPr lang="en-US" dirty="0"/>
              <a:t>Count the first 10 numbers:</a:t>
            </a:r>
          </a:p>
          <a:p>
            <a:endParaRPr lang="en-US" dirty="0"/>
          </a:p>
          <a:p>
            <a:endParaRPr lang="en-US" dirty="0"/>
          </a:p>
          <a:p>
            <a:r>
              <a:rPr lang="en-US" dirty="0"/>
              <a:t>0	1	2	3	4	5	6	7	8	9</a:t>
            </a:r>
          </a:p>
          <a:p>
            <a:endParaRPr lang="en-US" dirty="0"/>
          </a:p>
          <a:p>
            <a:r>
              <a:rPr lang="en-US" dirty="0"/>
              <a:t>This is called the decimal or denary number system </a:t>
            </a:r>
          </a:p>
          <a:p>
            <a:endParaRPr lang="en-US" dirty="0"/>
          </a:p>
          <a:p>
            <a:r>
              <a:rPr lang="en-US" dirty="0"/>
              <a:t>It</a:t>
            </a:r>
            <a:r>
              <a:rPr lang="uk-UA" dirty="0"/>
              <a:t>’</a:t>
            </a:r>
            <a:r>
              <a:rPr lang="en-US" dirty="0"/>
              <a:t>s a base 10 number system as there are 10 numbers in it. </a:t>
            </a:r>
          </a:p>
        </p:txBody>
      </p:sp>
    </p:spTree>
    <p:extLst>
      <p:ext uri="{BB962C8B-B14F-4D97-AF65-F5344CB8AC3E}">
        <p14:creationId xmlns:p14="http://schemas.microsoft.com/office/powerpoint/2010/main" val="1707414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DAA6-F095-A645-9482-E100E69C650A}"/>
              </a:ext>
            </a:extLst>
          </p:cNvPr>
          <p:cNvSpPr>
            <a:spLocks noGrp="1"/>
          </p:cNvSpPr>
          <p:nvPr>
            <p:ph type="title"/>
          </p:nvPr>
        </p:nvSpPr>
        <p:spPr/>
        <p:txBody>
          <a:bodyPr>
            <a:normAutofit fontScale="90000"/>
          </a:bodyPr>
          <a:lstStyle/>
          <a:p>
            <a:r>
              <a:rPr lang="en-US" dirty="0"/>
              <a:t>Two’s Complement</a:t>
            </a:r>
          </a:p>
        </p:txBody>
      </p:sp>
      <p:sp>
        <p:nvSpPr>
          <p:cNvPr id="3" name="Content Placeholder 2">
            <a:extLst>
              <a:ext uri="{FF2B5EF4-FFF2-40B4-BE49-F238E27FC236}">
                <a16:creationId xmlns:a16="http://schemas.microsoft.com/office/drawing/2014/main" id="{3CAFE26D-7FEB-8E46-9FFE-E96A904D5044}"/>
              </a:ext>
            </a:extLst>
          </p:cNvPr>
          <p:cNvSpPr>
            <a:spLocks noGrp="1"/>
          </p:cNvSpPr>
          <p:nvPr>
            <p:ph idx="1"/>
          </p:nvPr>
        </p:nvSpPr>
        <p:spPr/>
        <p:txBody>
          <a:bodyPr>
            <a:normAutofit fontScale="92500" lnSpcReduction="10000"/>
          </a:bodyPr>
          <a:lstStyle/>
          <a:p>
            <a:r>
              <a:rPr lang="en-US" dirty="0"/>
              <a:t>So another method to find negative numbers was made. </a:t>
            </a:r>
          </a:p>
          <a:p>
            <a:r>
              <a:rPr lang="en-US" dirty="0"/>
              <a:t>Two’s Complement </a:t>
            </a:r>
          </a:p>
          <a:p>
            <a:endParaRPr lang="en-US" dirty="0"/>
          </a:p>
          <a:p>
            <a:pPr marL="514350" indent="-514350">
              <a:buAutoNum type="alphaLcParenR"/>
            </a:pPr>
            <a:r>
              <a:rPr lang="en-US" dirty="0"/>
              <a:t>Find the positive </a:t>
            </a:r>
          </a:p>
          <a:p>
            <a:pPr marL="514350" indent="-514350">
              <a:buAutoNum type="alphaLcParenR"/>
            </a:pPr>
            <a:r>
              <a:rPr lang="en-US" dirty="0"/>
              <a:t>Flip the values</a:t>
            </a:r>
          </a:p>
          <a:p>
            <a:pPr marL="514350" indent="-514350">
              <a:buAutoNum type="alphaLcParenR"/>
            </a:pPr>
            <a:r>
              <a:rPr lang="en-US" dirty="0"/>
              <a:t>Add 0 0 0 1 </a:t>
            </a:r>
          </a:p>
          <a:p>
            <a:pPr marL="514350" indent="-514350">
              <a:buAutoNum type="alphaLcParenR"/>
            </a:pPr>
            <a:endParaRPr lang="en-US" dirty="0"/>
          </a:p>
          <a:p>
            <a:r>
              <a:rPr lang="en-US" dirty="0"/>
              <a:t>Part (a) and (b) are the same as one’s complement, we are now just adding 1 </a:t>
            </a:r>
          </a:p>
          <a:p>
            <a:r>
              <a:rPr lang="en-US" dirty="0"/>
              <a:t>Example: </a:t>
            </a:r>
            <a:br>
              <a:rPr lang="en-US" dirty="0"/>
            </a:br>
            <a:r>
              <a:rPr lang="en-US" dirty="0"/>
              <a:t>Positive 6  	= 0 1 1 0 </a:t>
            </a:r>
          </a:p>
          <a:p>
            <a:pPr>
              <a:tabLst>
                <a:tab pos="1685925" algn="l"/>
              </a:tabLst>
            </a:pPr>
            <a:r>
              <a:rPr lang="en-US" dirty="0"/>
              <a:t>Flip it 		= 1 0 0 1</a:t>
            </a:r>
          </a:p>
          <a:p>
            <a:pPr>
              <a:tabLst>
                <a:tab pos="1685925" algn="l"/>
              </a:tabLst>
            </a:pPr>
            <a:r>
              <a:rPr lang="en-US" dirty="0"/>
              <a:t>Add 0001  		= 0 0 0 1 </a:t>
            </a:r>
          </a:p>
          <a:p>
            <a:pPr>
              <a:tabLst>
                <a:tab pos="1685925" algn="l"/>
              </a:tabLst>
            </a:pPr>
            <a:r>
              <a:rPr lang="en-US" dirty="0"/>
              <a:t>Answer 		= 1 0 1 0	</a:t>
            </a:r>
          </a:p>
          <a:p>
            <a:pPr>
              <a:tabLst>
                <a:tab pos="1685925" algn="l"/>
              </a:tabLst>
            </a:pPr>
            <a:r>
              <a:rPr lang="en-US" dirty="0"/>
              <a:t>So negative 6 in two’s complement is 1 0 1 0 </a:t>
            </a:r>
          </a:p>
        </p:txBody>
      </p:sp>
    </p:spTree>
    <p:extLst>
      <p:ext uri="{BB962C8B-B14F-4D97-AF65-F5344CB8AC3E}">
        <p14:creationId xmlns:p14="http://schemas.microsoft.com/office/powerpoint/2010/main" val="2259379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1581-B605-5D4C-B20E-19431E32A10A}"/>
              </a:ext>
            </a:extLst>
          </p:cNvPr>
          <p:cNvSpPr>
            <a:spLocks noGrp="1"/>
          </p:cNvSpPr>
          <p:nvPr>
            <p:ph type="title"/>
          </p:nvPr>
        </p:nvSpPr>
        <p:spPr/>
        <p:txBody>
          <a:bodyPr>
            <a:normAutofit fontScale="90000"/>
          </a:bodyPr>
          <a:lstStyle/>
          <a:p>
            <a:r>
              <a:rPr lang="en-US" dirty="0"/>
              <a:t>Two complement </a:t>
            </a:r>
          </a:p>
        </p:txBody>
      </p:sp>
      <p:sp>
        <p:nvSpPr>
          <p:cNvPr id="3" name="Content Placeholder 2">
            <a:extLst>
              <a:ext uri="{FF2B5EF4-FFF2-40B4-BE49-F238E27FC236}">
                <a16:creationId xmlns:a16="http://schemas.microsoft.com/office/drawing/2014/main" id="{5D5EA0D7-9100-564B-B173-365E87FBCED2}"/>
              </a:ext>
            </a:extLst>
          </p:cNvPr>
          <p:cNvSpPr>
            <a:spLocks noGrp="1"/>
          </p:cNvSpPr>
          <p:nvPr>
            <p:ph idx="1"/>
          </p:nvPr>
        </p:nvSpPr>
        <p:spPr>
          <a:xfrm>
            <a:off x="0" y="630621"/>
            <a:ext cx="4355804" cy="6227379"/>
          </a:xfrm>
        </p:spPr>
        <p:txBody>
          <a:bodyPr/>
          <a:lstStyle/>
          <a:p>
            <a:r>
              <a:rPr lang="en-US" dirty="0"/>
              <a:t>So here you can see we take the original binary, flip it to get One’s complement and then add 1 to get Two’s complement. </a:t>
            </a:r>
          </a:p>
          <a:p>
            <a:endParaRPr lang="en-US" dirty="0"/>
          </a:p>
          <a:p>
            <a:r>
              <a:rPr lang="en-US" dirty="0"/>
              <a:t>We only have one 0 </a:t>
            </a:r>
          </a:p>
          <a:p>
            <a:r>
              <a:rPr lang="en-US" dirty="0"/>
              <a:t>Which is 1 0 0 0 0 </a:t>
            </a:r>
          </a:p>
          <a:p>
            <a:endParaRPr lang="en-US" dirty="0"/>
          </a:p>
          <a:p>
            <a:r>
              <a:rPr lang="en-US" dirty="0"/>
              <a:t>But this has an extra 1, we will deal with this soon.</a:t>
            </a:r>
          </a:p>
        </p:txBody>
      </p:sp>
      <p:graphicFrame>
        <p:nvGraphicFramePr>
          <p:cNvPr id="4" name="Content Placeholder 4">
            <a:extLst>
              <a:ext uri="{FF2B5EF4-FFF2-40B4-BE49-F238E27FC236}">
                <a16:creationId xmlns:a16="http://schemas.microsoft.com/office/drawing/2014/main" id="{4C798165-4944-134B-8B46-77D4EAA0F79E}"/>
              </a:ext>
            </a:extLst>
          </p:cNvPr>
          <p:cNvGraphicFramePr>
            <a:graphicFrameLocks/>
          </p:cNvGraphicFramePr>
          <p:nvPr>
            <p:extLst>
              <p:ext uri="{D42A27DB-BD31-4B8C-83A1-F6EECF244321}">
                <p14:modId xmlns:p14="http://schemas.microsoft.com/office/powerpoint/2010/main" val="2402306766"/>
              </p:ext>
            </p:extLst>
          </p:nvPr>
        </p:nvGraphicFramePr>
        <p:xfrm>
          <a:off x="4355804" y="0"/>
          <a:ext cx="7836196" cy="6858000"/>
        </p:xfrm>
        <a:graphic>
          <a:graphicData uri="http://schemas.openxmlformats.org/drawingml/2006/table">
            <a:tbl>
              <a:tblPr firstRow="1" bandRow="1">
                <a:tableStyleId>{8799B23B-EC83-4686-B30A-512413B5E67A}</a:tableStyleId>
              </a:tblPr>
              <a:tblGrid>
                <a:gridCol w="943293">
                  <a:extLst>
                    <a:ext uri="{9D8B030D-6E8A-4147-A177-3AD203B41FA5}">
                      <a16:colId xmlns:a16="http://schemas.microsoft.com/office/drawing/2014/main" val="20000"/>
                    </a:ext>
                  </a:extLst>
                </a:gridCol>
                <a:gridCol w="1480787">
                  <a:extLst>
                    <a:ext uri="{9D8B030D-6E8A-4147-A177-3AD203B41FA5}">
                      <a16:colId xmlns:a16="http://schemas.microsoft.com/office/drawing/2014/main" val="20001"/>
                    </a:ext>
                  </a:extLst>
                </a:gridCol>
                <a:gridCol w="1746570">
                  <a:extLst>
                    <a:ext uri="{9D8B030D-6E8A-4147-A177-3AD203B41FA5}">
                      <a16:colId xmlns:a16="http://schemas.microsoft.com/office/drawing/2014/main" val="1489790219"/>
                    </a:ext>
                  </a:extLst>
                </a:gridCol>
                <a:gridCol w="1101099">
                  <a:extLst>
                    <a:ext uri="{9D8B030D-6E8A-4147-A177-3AD203B41FA5}">
                      <a16:colId xmlns:a16="http://schemas.microsoft.com/office/drawing/2014/main" val="3774439881"/>
                    </a:ext>
                  </a:extLst>
                </a:gridCol>
                <a:gridCol w="1587817">
                  <a:extLst>
                    <a:ext uri="{9D8B030D-6E8A-4147-A177-3AD203B41FA5}">
                      <a16:colId xmlns:a16="http://schemas.microsoft.com/office/drawing/2014/main" val="2957117345"/>
                    </a:ext>
                  </a:extLst>
                </a:gridCol>
                <a:gridCol w="976630">
                  <a:extLst>
                    <a:ext uri="{9D8B030D-6E8A-4147-A177-3AD203B41FA5}">
                      <a16:colId xmlns:a16="http://schemas.microsoft.com/office/drawing/2014/main" val="3989432071"/>
                    </a:ext>
                  </a:extLst>
                </a:gridCol>
              </a:tblGrid>
              <a:tr h="364589">
                <a:tc>
                  <a:txBody>
                    <a:bodyPr/>
                    <a:lstStyle/>
                    <a:p>
                      <a:pPr algn="ctr"/>
                      <a:r>
                        <a:rPr lang="en-US" sz="1800" b="1" dirty="0">
                          <a:solidFill>
                            <a:schemeClr val="bg1"/>
                          </a:solidFill>
                          <a:latin typeface="Avenir Book"/>
                          <a:cs typeface="Avenir Book"/>
                        </a:rPr>
                        <a:t>Binary </a:t>
                      </a:r>
                    </a:p>
                  </a:txBody>
                  <a:tcPr/>
                </a:tc>
                <a:tc>
                  <a:txBody>
                    <a:bodyPr/>
                    <a:lstStyle/>
                    <a:p>
                      <a:pPr algn="ctr"/>
                      <a:r>
                        <a:rPr lang="en-US" sz="1800" b="1" dirty="0">
                          <a:solidFill>
                            <a:schemeClr val="bg1"/>
                          </a:solidFill>
                          <a:latin typeface="Avenir Book"/>
                          <a:cs typeface="Avenir Book"/>
                        </a:rPr>
                        <a:t>Denary</a:t>
                      </a:r>
                    </a:p>
                  </a:txBody>
                  <a:tcPr/>
                </a:tc>
                <a:tc>
                  <a:txBody>
                    <a:bodyPr/>
                    <a:lstStyle/>
                    <a:p>
                      <a:pPr algn="ctr"/>
                      <a:r>
                        <a:rPr lang="en-US" sz="1800" b="1" dirty="0">
                          <a:solidFill>
                            <a:schemeClr val="bg1"/>
                          </a:solidFill>
                          <a:latin typeface="Avenir Book"/>
                          <a:cs typeface="Avenir Book"/>
                        </a:rPr>
                        <a:t>Binary</a:t>
                      </a:r>
                    </a:p>
                  </a:txBody>
                  <a:tcPr/>
                </a:tc>
                <a:tc>
                  <a:txBody>
                    <a:bodyPr/>
                    <a:lstStyle/>
                    <a:p>
                      <a:pPr algn="ctr"/>
                      <a:r>
                        <a:rPr lang="en-US" sz="1800" b="1" dirty="0">
                          <a:solidFill>
                            <a:schemeClr val="bg1"/>
                          </a:solidFill>
                          <a:latin typeface="Avenir Book"/>
                          <a:cs typeface="Avenir Book"/>
                        </a:rPr>
                        <a:t>Denary</a:t>
                      </a:r>
                    </a:p>
                  </a:txBody>
                  <a:tcPr/>
                </a:tc>
                <a:tc>
                  <a:txBody>
                    <a:bodyPr/>
                    <a:lstStyle/>
                    <a:p>
                      <a:pPr algn="ctr"/>
                      <a:r>
                        <a:rPr lang="en-US" sz="1800" b="1" dirty="0">
                          <a:solidFill>
                            <a:schemeClr val="bg1"/>
                          </a:solidFill>
                          <a:latin typeface="Avenir Book"/>
                          <a:cs typeface="Avenir Book"/>
                        </a:rPr>
                        <a:t>Binary</a:t>
                      </a:r>
                    </a:p>
                  </a:txBody>
                  <a:tcPr/>
                </a:tc>
                <a:tc>
                  <a:txBody>
                    <a:bodyPr/>
                    <a:lstStyle/>
                    <a:p>
                      <a:pPr algn="ctr"/>
                      <a:r>
                        <a:rPr lang="en-US" sz="1800" b="1" dirty="0">
                          <a:solidFill>
                            <a:schemeClr val="bg1"/>
                          </a:solidFill>
                          <a:latin typeface="Avenir Book"/>
                          <a:cs typeface="Avenir Book"/>
                        </a:rPr>
                        <a:t>Denary</a:t>
                      </a:r>
                    </a:p>
                  </a:txBody>
                  <a:tcPr/>
                </a:tc>
                <a:extLst>
                  <a:ext uri="{0D108BD9-81ED-4DB2-BD59-A6C34878D82A}">
                    <a16:rowId xmlns:a16="http://schemas.microsoft.com/office/drawing/2014/main" val="10000"/>
                  </a:ext>
                </a:extLst>
              </a:tr>
              <a:tr h="364589">
                <a:tc>
                  <a:txBody>
                    <a:bodyPr/>
                    <a:lstStyle/>
                    <a:p>
                      <a:pPr algn="ctr"/>
                      <a:r>
                        <a:rPr lang="en-US" sz="1800" b="1" dirty="0">
                          <a:solidFill>
                            <a:schemeClr val="bg1"/>
                          </a:solidFill>
                          <a:latin typeface="Avenir Book"/>
                          <a:cs typeface="Avenir Book"/>
                        </a:rPr>
                        <a:t>Base 2</a:t>
                      </a:r>
                    </a:p>
                  </a:txBody>
                  <a:tcPr/>
                </a:tc>
                <a:tc>
                  <a:txBody>
                    <a:bodyPr/>
                    <a:lstStyle/>
                    <a:p>
                      <a:pPr algn="ctr"/>
                      <a:endParaRPr lang="en-US" sz="1800" b="1" dirty="0">
                        <a:solidFill>
                          <a:schemeClr val="bg1"/>
                        </a:solidFill>
                        <a:latin typeface="Avenir Book"/>
                        <a:cs typeface="Avenir Book"/>
                      </a:endParaRPr>
                    </a:p>
                  </a:txBody>
                  <a:tcPr/>
                </a:tc>
                <a:tc>
                  <a:txBody>
                    <a:bodyPr/>
                    <a:lstStyle/>
                    <a:p>
                      <a:pPr algn="ctr"/>
                      <a:r>
                        <a:rPr lang="en-US" sz="1800" b="1" dirty="0">
                          <a:solidFill>
                            <a:schemeClr val="bg1"/>
                          </a:solidFill>
                          <a:latin typeface="Avenir Book"/>
                          <a:cs typeface="Avenir Book"/>
                        </a:rPr>
                        <a:t>One’s Complement</a:t>
                      </a:r>
                    </a:p>
                  </a:txBody>
                  <a:tcPr/>
                </a:tc>
                <a:tc>
                  <a:txBody>
                    <a:bodyPr/>
                    <a:lstStyle/>
                    <a:p>
                      <a:pPr algn="ctr"/>
                      <a:endParaRPr lang="en-US" sz="1800" b="1" dirty="0">
                        <a:solidFill>
                          <a:schemeClr val="bg1"/>
                        </a:solidFill>
                        <a:latin typeface="Avenir Book"/>
                        <a:cs typeface="Avenir Book"/>
                      </a:endParaRPr>
                    </a:p>
                  </a:txBody>
                  <a:tcPr/>
                </a:tc>
                <a:tc>
                  <a:txBody>
                    <a:bodyPr/>
                    <a:lstStyle/>
                    <a:p>
                      <a:pPr algn="ctr"/>
                      <a:r>
                        <a:rPr lang="en-US" sz="1800" b="1" dirty="0">
                          <a:solidFill>
                            <a:schemeClr val="bg1"/>
                          </a:solidFill>
                          <a:latin typeface="Avenir Book"/>
                          <a:cs typeface="Avenir Book"/>
                        </a:rPr>
                        <a:t>Two’s </a:t>
                      </a:r>
                      <a:br>
                        <a:rPr lang="en-US" sz="1800" b="1" dirty="0">
                          <a:solidFill>
                            <a:schemeClr val="bg1"/>
                          </a:solidFill>
                          <a:latin typeface="Avenir Book"/>
                          <a:cs typeface="Avenir Book"/>
                        </a:rPr>
                      </a:br>
                      <a:r>
                        <a:rPr lang="en-US" sz="1800" b="1" dirty="0">
                          <a:solidFill>
                            <a:schemeClr val="bg1"/>
                          </a:solidFill>
                          <a:latin typeface="Avenir Book"/>
                          <a:cs typeface="Avenir Book"/>
                        </a:rPr>
                        <a:t>Complement</a:t>
                      </a:r>
                    </a:p>
                  </a:txBody>
                  <a:tcPr/>
                </a:tc>
                <a:tc>
                  <a:txBody>
                    <a:bodyPr/>
                    <a:lstStyle/>
                    <a:p>
                      <a:pPr algn="ctr"/>
                      <a:endParaRPr lang="en-US" sz="1800" b="1" dirty="0">
                        <a:solidFill>
                          <a:schemeClr val="bg1"/>
                        </a:solidFill>
                        <a:latin typeface="Avenir Book"/>
                        <a:cs typeface="Avenir Book"/>
                      </a:endParaRPr>
                    </a:p>
                  </a:txBody>
                  <a:tcPr/>
                </a:tc>
                <a:extLst>
                  <a:ext uri="{0D108BD9-81ED-4DB2-BD59-A6C34878D82A}">
                    <a16:rowId xmlns:a16="http://schemas.microsoft.com/office/drawing/2014/main" val="10001"/>
                  </a:ext>
                </a:extLst>
              </a:tr>
              <a:tr h="364589">
                <a:tc>
                  <a:txBody>
                    <a:bodyPr/>
                    <a:lstStyle/>
                    <a:p>
                      <a:pPr algn="ctr"/>
                      <a:r>
                        <a:rPr lang="en-US" sz="1800" dirty="0">
                          <a:solidFill>
                            <a:schemeClr val="accent4">
                              <a:lumMod val="60000"/>
                              <a:lumOff val="40000"/>
                            </a:schemeClr>
                          </a:solidFill>
                          <a:latin typeface="Avenir Book"/>
                          <a:cs typeface="Avenir Book"/>
                        </a:rPr>
                        <a:t>0000</a:t>
                      </a:r>
                    </a:p>
                  </a:txBody>
                  <a:tcPr/>
                </a:tc>
                <a:tc>
                  <a:txBody>
                    <a:bodyPr/>
                    <a:lstStyle/>
                    <a:p>
                      <a:pPr algn="ctr"/>
                      <a:r>
                        <a:rPr lang="en-US" sz="1800" dirty="0">
                          <a:solidFill>
                            <a:schemeClr val="accent4">
                              <a:lumMod val="60000"/>
                              <a:lumOff val="40000"/>
                            </a:schemeClr>
                          </a:solidFill>
                          <a:latin typeface="Avenir Book"/>
                          <a:cs typeface="Avenir Book"/>
                        </a:rPr>
                        <a:t>0</a:t>
                      </a:r>
                    </a:p>
                  </a:txBody>
                  <a:tcPr/>
                </a:tc>
                <a:tc>
                  <a:txBody>
                    <a:bodyPr/>
                    <a:lstStyle/>
                    <a:p>
                      <a:pPr algn="ctr"/>
                      <a:r>
                        <a:rPr lang="en-US" sz="1800" dirty="0">
                          <a:solidFill>
                            <a:schemeClr val="accent4">
                              <a:lumMod val="60000"/>
                              <a:lumOff val="40000"/>
                            </a:schemeClr>
                          </a:solidFill>
                          <a:latin typeface="Avenir Book"/>
                          <a:cs typeface="Avenir Book"/>
                        </a:rPr>
                        <a:t>1111</a:t>
                      </a:r>
                    </a:p>
                  </a:txBody>
                  <a:tcPr/>
                </a:tc>
                <a:tc>
                  <a:txBody>
                    <a:bodyPr/>
                    <a:lstStyle/>
                    <a:p>
                      <a:pPr algn="ctr"/>
                      <a:r>
                        <a:rPr lang="en-US" sz="1800" dirty="0">
                          <a:solidFill>
                            <a:schemeClr val="accent4">
                              <a:lumMod val="60000"/>
                              <a:lumOff val="40000"/>
                            </a:schemeClr>
                          </a:solidFill>
                          <a:latin typeface="Avenir Book"/>
                          <a:cs typeface="Avenir Book"/>
                        </a:rPr>
                        <a:t>-0</a:t>
                      </a:r>
                    </a:p>
                  </a:txBody>
                  <a:tcPr/>
                </a:tc>
                <a:tc>
                  <a:txBody>
                    <a:bodyPr/>
                    <a:lstStyle/>
                    <a:p>
                      <a:pPr algn="ctr"/>
                      <a:r>
                        <a:rPr lang="en-US" sz="1800" dirty="0">
                          <a:solidFill>
                            <a:schemeClr val="accent4">
                              <a:lumMod val="60000"/>
                              <a:lumOff val="40000"/>
                            </a:schemeClr>
                          </a:solidFill>
                          <a:latin typeface="Avenir Book"/>
                          <a:cs typeface="Avenir Book"/>
                        </a:rPr>
                        <a:t>10000</a:t>
                      </a:r>
                    </a:p>
                  </a:txBody>
                  <a:tcPr/>
                </a:tc>
                <a:tc>
                  <a:txBody>
                    <a:bodyPr/>
                    <a:lstStyle/>
                    <a:p>
                      <a:pPr algn="ctr"/>
                      <a:r>
                        <a:rPr lang="en-US" sz="1800" dirty="0">
                          <a:solidFill>
                            <a:schemeClr val="accent4">
                              <a:lumMod val="60000"/>
                              <a:lumOff val="40000"/>
                            </a:schemeClr>
                          </a:solidFill>
                          <a:latin typeface="Avenir Book"/>
                          <a:cs typeface="Avenir Book"/>
                        </a:rPr>
                        <a:t>0</a:t>
                      </a:r>
                    </a:p>
                  </a:txBody>
                  <a:tcPr/>
                </a:tc>
                <a:extLst>
                  <a:ext uri="{0D108BD9-81ED-4DB2-BD59-A6C34878D82A}">
                    <a16:rowId xmlns:a16="http://schemas.microsoft.com/office/drawing/2014/main" val="10002"/>
                  </a:ext>
                </a:extLst>
              </a:tr>
              <a:tr h="364589">
                <a:tc>
                  <a:txBody>
                    <a:bodyPr/>
                    <a:lstStyle/>
                    <a:p>
                      <a:pPr algn="ctr"/>
                      <a:r>
                        <a:rPr lang="en-US" sz="1800" dirty="0">
                          <a:solidFill>
                            <a:schemeClr val="bg1"/>
                          </a:solidFill>
                          <a:latin typeface="Avenir Book"/>
                          <a:cs typeface="Avenir Book"/>
                        </a:rPr>
                        <a:t>0001</a:t>
                      </a:r>
                    </a:p>
                  </a:txBody>
                  <a:tcPr/>
                </a:tc>
                <a:tc>
                  <a:txBody>
                    <a:bodyPr/>
                    <a:lstStyle/>
                    <a:p>
                      <a:pPr algn="ctr"/>
                      <a:r>
                        <a:rPr lang="en-US" sz="1800" dirty="0">
                          <a:solidFill>
                            <a:schemeClr val="bg1"/>
                          </a:solidFill>
                          <a:latin typeface="Avenir Book"/>
                          <a:cs typeface="Avenir Book"/>
                        </a:rPr>
                        <a:t>1</a:t>
                      </a:r>
                    </a:p>
                  </a:txBody>
                  <a:tcPr/>
                </a:tc>
                <a:tc>
                  <a:txBody>
                    <a:bodyPr/>
                    <a:lstStyle/>
                    <a:p>
                      <a:pPr algn="ctr"/>
                      <a:r>
                        <a:rPr lang="en-US" sz="1800" dirty="0">
                          <a:solidFill>
                            <a:schemeClr val="bg1"/>
                          </a:solidFill>
                          <a:latin typeface="Avenir Book"/>
                          <a:cs typeface="Avenir Book"/>
                        </a:rPr>
                        <a:t>1110</a:t>
                      </a:r>
                    </a:p>
                  </a:txBody>
                  <a:tcPr/>
                </a:tc>
                <a:tc>
                  <a:txBody>
                    <a:bodyPr/>
                    <a:lstStyle/>
                    <a:p>
                      <a:pPr algn="ctr"/>
                      <a:r>
                        <a:rPr lang="en-US" sz="1800" dirty="0">
                          <a:solidFill>
                            <a:schemeClr val="bg1"/>
                          </a:solidFill>
                          <a:latin typeface="Avenir Book"/>
                          <a:cs typeface="Avenir Book"/>
                        </a:rPr>
                        <a:t>-1</a:t>
                      </a:r>
                    </a:p>
                  </a:txBody>
                  <a:tcPr/>
                </a:tc>
                <a:tc>
                  <a:txBody>
                    <a:bodyPr/>
                    <a:lstStyle/>
                    <a:p>
                      <a:pPr algn="ctr"/>
                      <a:r>
                        <a:rPr lang="en-US" sz="1800" dirty="0">
                          <a:solidFill>
                            <a:schemeClr val="bg1"/>
                          </a:solidFill>
                          <a:latin typeface="Avenir Book"/>
                          <a:cs typeface="Avenir Book"/>
                        </a:rPr>
                        <a:t>1111</a:t>
                      </a:r>
                    </a:p>
                  </a:txBody>
                  <a:tcPr/>
                </a:tc>
                <a:tc>
                  <a:txBody>
                    <a:bodyPr/>
                    <a:lstStyle/>
                    <a:p>
                      <a:pPr algn="ctr"/>
                      <a:r>
                        <a:rPr lang="en-US" sz="1800" dirty="0">
                          <a:solidFill>
                            <a:schemeClr val="bg1"/>
                          </a:solidFill>
                          <a:latin typeface="Avenir Book"/>
                          <a:cs typeface="Avenir Book"/>
                        </a:rPr>
                        <a:t>-1</a:t>
                      </a:r>
                    </a:p>
                  </a:txBody>
                  <a:tcPr/>
                </a:tc>
                <a:extLst>
                  <a:ext uri="{0D108BD9-81ED-4DB2-BD59-A6C34878D82A}">
                    <a16:rowId xmlns:a16="http://schemas.microsoft.com/office/drawing/2014/main" val="10003"/>
                  </a:ext>
                </a:extLst>
              </a:tr>
              <a:tr h="364589">
                <a:tc>
                  <a:txBody>
                    <a:bodyPr/>
                    <a:lstStyle/>
                    <a:p>
                      <a:pPr algn="ctr"/>
                      <a:r>
                        <a:rPr lang="en-US" sz="1800" dirty="0">
                          <a:solidFill>
                            <a:schemeClr val="bg1"/>
                          </a:solidFill>
                          <a:latin typeface="Avenir Book"/>
                          <a:cs typeface="Avenir Book"/>
                        </a:rPr>
                        <a:t>0010</a:t>
                      </a:r>
                    </a:p>
                  </a:txBody>
                  <a:tcPr/>
                </a:tc>
                <a:tc>
                  <a:txBody>
                    <a:bodyPr/>
                    <a:lstStyle/>
                    <a:p>
                      <a:pPr algn="ctr"/>
                      <a:r>
                        <a:rPr lang="en-US" sz="1800" dirty="0">
                          <a:solidFill>
                            <a:schemeClr val="bg1"/>
                          </a:solidFill>
                          <a:latin typeface="Avenir Book"/>
                          <a:cs typeface="Avenir Book"/>
                        </a:rPr>
                        <a:t>2</a:t>
                      </a:r>
                    </a:p>
                  </a:txBody>
                  <a:tcPr/>
                </a:tc>
                <a:tc>
                  <a:txBody>
                    <a:bodyPr/>
                    <a:lstStyle/>
                    <a:p>
                      <a:pPr algn="ctr"/>
                      <a:r>
                        <a:rPr lang="en-US" sz="1800" dirty="0">
                          <a:solidFill>
                            <a:schemeClr val="bg1"/>
                          </a:solidFill>
                          <a:latin typeface="Avenir Book"/>
                          <a:cs typeface="Avenir Book"/>
                        </a:rPr>
                        <a:t>1101</a:t>
                      </a:r>
                    </a:p>
                  </a:txBody>
                  <a:tcPr/>
                </a:tc>
                <a:tc>
                  <a:txBody>
                    <a:bodyPr/>
                    <a:lstStyle/>
                    <a:p>
                      <a:pPr algn="ctr"/>
                      <a:r>
                        <a:rPr lang="en-US" sz="1800" dirty="0">
                          <a:solidFill>
                            <a:schemeClr val="bg1"/>
                          </a:solidFill>
                          <a:latin typeface="Avenir Book"/>
                          <a:cs typeface="Avenir Book"/>
                        </a:rPr>
                        <a:t>-2</a:t>
                      </a:r>
                    </a:p>
                  </a:txBody>
                  <a:tcPr/>
                </a:tc>
                <a:tc>
                  <a:txBody>
                    <a:bodyPr/>
                    <a:lstStyle/>
                    <a:p>
                      <a:pPr algn="ctr"/>
                      <a:r>
                        <a:rPr lang="en-US" sz="1800" dirty="0">
                          <a:solidFill>
                            <a:schemeClr val="bg1"/>
                          </a:solidFill>
                          <a:latin typeface="Avenir Book"/>
                          <a:cs typeface="Avenir Book"/>
                        </a:rPr>
                        <a:t>1110</a:t>
                      </a:r>
                    </a:p>
                  </a:txBody>
                  <a:tcPr/>
                </a:tc>
                <a:tc>
                  <a:txBody>
                    <a:bodyPr/>
                    <a:lstStyle/>
                    <a:p>
                      <a:pPr algn="ctr"/>
                      <a:r>
                        <a:rPr lang="en-US" sz="1800" dirty="0">
                          <a:solidFill>
                            <a:schemeClr val="bg1"/>
                          </a:solidFill>
                          <a:latin typeface="Avenir Book"/>
                          <a:cs typeface="Avenir Book"/>
                        </a:rPr>
                        <a:t>-2</a:t>
                      </a:r>
                    </a:p>
                  </a:txBody>
                  <a:tcPr/>
                </a:tc>
                <a:extLst>
                  <a:ext uri="{0D108BD9-81ED-4DB2-BD59-A6C34878D82A}">
                    <a16:rowId xmlns:a16="http://schemas.microsoft.com/office/drawing/2014/main" val="10004"/>
                  </a:ext>
                </a:extLst>
              </a:tr>
              <a:tr h="364589">
                <a:tc>
                  <a:txBody>
                    <a:bodyPr/>
                    <a:lstStyle/>
                    <a:p>
                      <a:pPr algn="ctr"/>
                      <a:r>
                        <a:rPr lang="en-US" sz="1800" dirty="0">
                          <a:solidFill>
                            <a:schemeClr val="bg1"/>
                          </a:solidFill>
                          <a:latin typeface="Avenir Book"/>
                          <a:cs typeface="Avenir Book"/>
                        </a:rPr>
                        <a:t>0011</a:t>
                      </a:r>
                    </a:p>
                  </a:txBody>
                  <a:tcPr/>
                </a:tc>
                <a:tc>
                  <a:txBody>
                    <a:bodyPr/>
                    <a:lstStyle/>
                    <a:p>
                      <a:pPr algn="ctr"/>
                      <a:r>
                        <a:rPr lang="en-US" sz="1800" dirty="0">
                          <a:solidFill>
                            <a:schemeClr val="bg1"/>
                          </a:solidFill>
                          <a:latin typeface="Avenir Book"/>
                          <a:cs typeface="Avenir Book"/>
                        </a:rPr>
                        <a:t>3</a:t>
                      </a:r>
                    </a:p>
                  </a:txBody>
                  <a:tcPr/>
                </a:tc>
                <a:tc>
                  <a:txBody>
                    <a:bodyPr/>
                    <a:lstStyle/>
                    <a:p>
                      <a:pPr algn="ctr"/>
                      <a:r>
                        <a:rPr lang="en-US" sz="1800" dirty="0">
                          <a:solidFill>
                            <a:schemeClr val="bg1"/>
                          </a:solidFill>
                          <a:latin typeface="Avenir Book"/>
                          <a:cs typeface="Avenir Book"/>
                        </a:rPr>
                        <a:t>1100</a:t>
                      </a:r>
                    </a:p>
                  </a:txBody>
                  <a:tcPr/>
                </a:tc>
                <a:tc>
                  <a:txBody>
                    <a:bodyPr/>
                    <a:lstStyle/>
                    <a:p>
                      <a:pPr algn="ctr"/>
                      <a:r>
                        <a:rPr lang="en-US" sz="1800" dirty="0">
                          <a:solidFill>
                            <a:schemeClr val="bg1"/>
                          </a:solidFill>
                          <a:latin typeface="Avenir Book"/>
                          <a:cs typeface="Avenir Book"/>
                        </a:rPr>
                        <a:t>-3</a:t>
                      </a:r>
                    </a:p>
                  </a:txBody>
                  <a:tcPr/>
                </a:tc>
                <a:tc>
                  <a:txBody>
                    <a:bodyPr/>
                    <a:lstStyle/>
                    <a:p>
                      <a:pPr algn="ctr"/>
                      <a:r>
                        <a:rPr lang="en-US" sz="1800" dirty="0">
                          <a:solidFill>
                            <a:schemeClr val="bg1"/>
                          </a:solidFill>
                          <a:latin typeface="Avenir Book"/>
                          <a:cs typeface="Avenir Book"/>
                        </a:rPr>
                        <a:t>1101</a:t>
                      </a:r>
                    </a:p>
                  </a:txBody>
                  <a:tcPr/>
                </a:tc>
                <a:tc>
                  <a:txBody>
                    <a:bodyPr/>
                    <a:lstStyle/>
                    <a:p>
                      <a:pPr algn="ctr"/>
                      <a:r>
                        <a:rPr lang="en-US" sz="1800" dirty="0">
                          <a:solidFill>
                            <a:schemeClr val="bg1"/>
                          </a:solidFill>
                          <a:latin typeface="Avenir Book"/>
                          <a:cs typeface="Avenir Book"/>
                        </a:rPr>
                        <a:t>-3</a:t>
                      </a:r>
                    </a:p>
                  </a:txBody>
                  <a:tcPr/>
                </a:tc>
                <a:extLst>
                  <a:ext uri="{0D108BD9-81ED-4DB2-BD59-A6C34878D82A}">
                    <a16:rowId xmlns:a16="http://schemas.microsoft.com/office/drawing/2014/main" val="10005"/>
                  </a:ext>
                </a:extLst>
              </a:tr>
              <a:tr h="364589">
                <a:tc>
                  <a:txBody>
                    <a:bodyPr/>
                    <a:lstStyle/>
                    <a:p>
                      <a:pPr algn="ctr"/>
                      <a:r>
                        <a:rPr lang="en-US" sz="1800" dirty="0">
                          <a:solidFill>
                            <a:schemeClr val="bg1"/>
                          </a:solidFill>
                          <a:latin typeface="Avenir Book"/>
                          <a:cs typeface="Avenir Book"/>
                        </a:rPr>
                        <a:t>0100</a:t>
                      </a:r>
                    </a:p>
                  </a:txBody>
                  <a:tcPr/>
                </a:tc>
                <a:tc>
                  <a:txBody>
                    <a:bodyPr/>
                    <a:lstStyle/>
                    <a:p>
                      <a:pPr algn="ctr"/>
                      <a:r>
                        <a:rPr lang="en-US" sz="1800" dirty="0">
                          <a:solidFill>
                            <a:schemeClr val="bg1"/>
                          </a:solidFill>
                          <a:latin typeface="Avenir Book"/>
                          <a:cs typeface="Avenir Book"/>
                        </a:rPr>
                        <a:t>4</a:t>
                      </a:r>
                    </a:p>
                  </a:txBody>
                  <a:tcPr/>
                </a:tc>
                <a:tc>
                  <a:txBody>
                    <a:bodyPr/>
                    <a:lstStyle/>
                    <a:p>
                      <a:pPr algn="ctr"/>
                      <a:r>
                        <a:rPr lang="en-US" sz="1800" dirty="0">
                          <a:solidFill>
                            <a:schemeClr val="bg1"/>
                          </a:solidFill>
                          <a:latin typeface="Avenir Book"/>
                          <a:cs typeface="Avenir Book"/>
                        </a:rPr>
                        <a:t>1011</a:t>
                      </a:r>
                    </a:p>
                  </a:txBody>
                  <a:tcPr/>
                </a:tc>
                <a:tc>
                  <a:txBody>
                    <a:bodyPr/>
                    <a:lstStyle/>
                    <a:p>
                      <a:pPr algn="ctr"/>
                      <a:r>
                        <a:rPr lang="en-US" sz="1800" dirty="0">
                          <a:solidFill>
                            <a:schemeClr val="bg1"/>
                          </a:solidFill>
                          <a:latin typeface="Avenir Book"/>
                          <a:cs typeface="Avenir Book"/>
                        </a:rPr>
                        <a:t>-4</a:t>
                      </a:r>
                    </a:p>
                  </a:txBody>
                  <a:tcPr/>
                </a:tc>
                <a:tc>
                  <a:txBody>
                    <a:bodyPr/>
                    <a:lstStyle/>
                    <a:p>
                      <a:pPr algn="ctr"/>
                      <a:r>
                        <a:rPr lang="en-US" sz="1800" dirty="0">
                          <a:solidFill>
                            <a:schemeClr val="bg1"/>
                          </a:solidFill>
                          <a:latin typeface="Avenir Book"/>
                          <a:cs typeface="Avenir Book"/>
                        </a:rPr>
                        <a:t>1100</a:t>
                      </a:r>
                    </a:p>
                  </a:txBody>
                  <a:tcPr/>
                </a:tc>
                <a:tc>
                  <a:txBody>
                    <a:bodyPr/>
                    <a:lstStyle/>
                    <a:p>
                      <a:pPr algn="ctr"/>
                      <a:r>
                        <a:rPr lang="en-US" sz="1800" dirty="0">
                          <a:solidFill>
                            <a:schemeClr val="bg1"/>
                          </a:solidFill>
                          <a:latin typeface="Avenir Book"/>
                          <a:cs typeface="Avenir Book"/>
                        </a:rPr>
                        <a:t>-4</a:t>
                      </a:r>
                    </a:p>
                  </a:txBody>
                  <a:tcPr/>
                </a:tc>
                <a:extLst>
                  <a:ext uri="{0D108BD9-81ED-4DB2-BD59-A6C34878D82A}">
                    <a16:rowId xmlns:a16="http://schemas.microsoft.com/office/drawing/2014/main" val="10006"/>
                  </a:ext>
                </a:extLst>
              </a:tr>
              <a:tr h="364589">
                <a:tc>
                  <a:txBody>
                    <a:bodyPr/>
                    <a:lstStyle/>
                    <a:p>
                      <a:pPr algn="ctr"/>
                      <a:r>
                        <a:rPr lang="en-US" sz="1800" dirty="0">
                          <a:solidFill>
                            <a:schemeClr val="bg1"/>
                          </a:solidFill>
                          <a:latin typeface="Avenir Book"/>
                          <a:cs typeface="Avenir Book"/>
                        </a:rPr>
                        <a:t>0101</a:t>
                      </a:r>
                    </a:p>
                  </a:txBody>
                  <a:tcPr/>
                </a:tc>
                <a:tc>
                  <a:txBody>
                    <a:bodyPr/>
                    <a:lstStyle/>
                    <a:p>
                      <a:pPr algn="ctr"/>
                      <a:r>
                        <a:rPr lang="en-US" sz="1800" dirty="0">
                          <a:solidFill>
                            <a:schemeClr val="bg1"/>
                          </a:solidFill>
                          <a:latin typeface="Avenir Book"/>
                          <a:cs typeface="Avenir Book"/>
                        </a:rPr>
                        <a:t>5</a:t>
                      </a:r>
                    </a:p>
                  </a:txBody>
                  <a:tcPr/>
                </a:tc>
                <a:tc>
                  <a:txBody>
                    <a:bodyPr/>
                    <a:lstStyle/>
                    <a:p>
                      <a:pPr algn="ctr"/>
                      <a:r>
                        <a:rPr lang="en-US" sz="1800" dirty="0">
                          <a:solidFill>
                            <a:schemeClr val="bg1"/>
                          </a:solidFill>
                          <a:latin typeface="Avenir Book"/>
                          <a:cs typeface="Avenir Book"/>
                        </a:rPr>
                        <a:t>1010</a:t>
                      </a:r>
                    </a:p>
                  </a:txBody>
                  <a:tcPr/>
                </a:tc>
                <a:tc>
                  <a:txBody>
                    <a:bodyPr/>
                    <a:lstStyle/>
                    <a:p>
                      <a:pPr algn="ctr"/>
                      <a:r>
                        <a:rPr lang="en-US" sz="1800" dirty="0">
                          <a:solidFill>
                            <a:schemeClr val="bg1"/>
                          </a:solidFill>
                          <a:latin typeface="Avenir Book"/>
                          <a:cs typeface="Avenir Book"/>
                        </a:rPr>
                        <a:t>-5</a:t>
                      </a:r>
                    </a:p>
                  </a:txBody>
                  <a:tcPr/>
                </a:tc>
                <a:tc>
                  <a:txBody>
                    <a:bodyPr/>
                    <a:lstStyle/>
                    <a:p>
                      <a:pPr algn="ctr"/>
                      <a:r>
                        <a:rPr lang="en-US" sz="1800" dirty="0">
                          <a:solidFill>
                            <a:schemeClr val="bg1"/>
                          </a:solidFill>
                          <a:latin typeface="Avenir Book"/>
                          <a:cs typeface="Avenir Book"/>
                        </a:rPr>
                        <a:t>1011</a:t>
                      </a:r>
                    </a:p>
                  </a:txBody>
                  <a:tcPr/>
                </a:tc>
                <a:tc>
                  <a:txBody>
                    <a:bodyPr/>
                    <a:lstStyle/>
                    <a:p>
                      <a:pPr algn="ctr"/>
                      <a:r>
                        <a:rPr lang="en-US" sz="1800" dirty="0">
                          <a:solidFill>
                            <a:schemeClr val="bg1"/>
                          </a:solidFill>
                          <a:latin typeface="Avenir Book"/>
                          <a:cs typeface="Avenir Book"/>
                        </a:rPr>
                        <a:t>-5</a:t>
                      </a:r>
                    </a:p>
                  </a:txBody>
                  <a:tcPr/>
                </a:tc>
                <a:extLst>
                  <a:ext uri="{0D108BD9-81ED-4DB2-BD59-A6C34878D82A}">
                    <a16:rowId xmlns:a16="http://schemas.microsoft.com/office/drawing/2014/main" val="10007"/>
                  </a:ext>
                </a:extLst>
              </a:tr>
              <a:tr h="364589">
                <a:tc>
                  <a:txBody>
                    <a:bodyPr/>
                    <a:lstStyle/>
                    <a:p>
                      <a:pPr algn="ctr"/>
                      <a:r>
                        <a:rPr lang="en-US" sz="1800" dirty="0">
                          <a:solidFill>
                            <a:schemeClr val="bg1"/>
                          </a:solidFill>
                          <a:latin typeface="Avenir Book"/>
                          <a:cs typeface="Avenir Book"/>
                        </a:rPr>
                        <a:t>0110</a:t>
                      </a:r>
                    </a:p>
                  </a:txBody>
                  <a:tcPr/>
                </a:tc>
                <a:tc>
                  <a:txBody>
                    <a:bodyPr/>
                    <a:lstStyle/>
                    <a:p>
                      <a:pPr algn="ctr"/>
                      <a:r>
                        <a:rPr lang="en-US" sz="1800" dirty="0">
                          <a:solidFill>
                            <a:schemeClr val="bg1"/>
                          </a:solidFill>
                          <a:latin typeface="Avenir Book"/>
                          <a:cs typeface="Avenir Book"/>
                        </a:rPr>
                        <a:t>6</a:t>
                      </a:r>
                    </a:p>
                  </a:txBody>
                  <a:tcPr/>
                </a:tc>
                <a:tc>
                  <a:txBody>
                    <a:bodyPr/>
                    <a:lstStyle/>
                    <a:p>
                      <a:pPr algn="ctr"/>
                      <a:r>
                        <a:rPr lang="en-US" sz="1800" dirty="0">
                          <a:solidFill>
                            <a:schemeClr val="bg1"/>
                          </a:solidFill>
                          <a:latin typeface="Avenir Book"/>
                          <a:cs typeface="Avenir Book"/>
                        </a:rPr>
                        <a:t>1001</a:t>
                      </a:r>
                    </a:p>
                  </a:txBody>
                  <a:tcPr/>
                </a:tc>
                <a:tc>
                  <a:txBody>
                    <a:bodyPr/>
                    <a:lstStyle/>
                    <a:p>
                      <a:pPr algn="ctr"/>
                      <a:r>
                        <a:rPr lang="en-US" sz="1800" dirty="0">
                          <a:solidFill>
                            <a:schemeClr val="bg1"/>
                          </a:solidFill>
                          <a:latin typeface="Avenir Book"/>
                          <a:cs typeface="Avenir Book"/>
                        </a:rPr>
                        <a:t>-6</a:t>
                      </a:r>
                    </a:p>
                  </a:txBody>
                  <a:tcPr/>
                </a:tc>
                <a:tc>
                  <a:txBody>
                    <a:bodyPr/>
                    <a:lstStyle/>
                    <a:p>
                      <a:pPr algn="ctr"/>
                      <a:r>
                        <a:rPr lang="en-US" sz="1800" dirty="0">
                          <a:solidFill>
                            <a:schemeClr val="bg1"/>
                          </a:solidFill>
                          <a:latin typeface="Avenir Book"/>
                          <a:cs typeface="Avenir Book"/>
                        </a:rPr>
                        <a:t>1010</a:t>
                      </a:r>
                    </a:p>
                  </a:txBody>
                  <a:tcPr/>
                </a:tc>
                <a:tc>
                  <a:txBody>
                    <a:bodyPr/>
                    <a:lstStyle/>
                    <a:p>
                      <a:pPr algn="ctr"/>
                      <a:r>
                        <a:rPr lang="en-US" sz="1800" dirty="0">
                          <a:solidFill>
                            <a:schemeClr val="bg1"/>
                          </a:solidFill>
                          <a:latin typeface="Avenir Book"/>
                          <a:cs typeface="Avenir Book"/>
                        </a:rPr>
                        <a:t>-6</a:t>
                      </a:r>
                    </a:p>
                  </a:txBody>
                  <a:tcPr/>
                </a:tc>
                <a:extLst>
                  <a:ext uri="{0D108BD9-81ED-4DB2-BD59-A6C34878D82A}">
                    <a16:rowId xmlns:a16="http://schemas.microsoft.com/office/drawing/2014/main" val="10008"/>
                  </a:ext>
                </a:extLst>
              </a:tr>
              <a:tr h="364589">
                <a:tc>
                  <a:txBody>
                    <a:bodyPr/>
                    <a:lstStyle/>
                    <a:p>
                      <a:pPr algn="ctr"/>
                      <a:r>
                        <a:rPr lang="en-US" sz="1800" dirty="0">
                          <a:solidFill>
                            <a:schemeClr val="bg1"/>
                          </a:solidFill>
                          <a:latin typeface="Avenir Book"/>
                          <a:cs typeface="Avenir Book"/>
                        </a:rPr>
                        <a:t>0111</a:t>
                      </a:r>
                    </a:p>
                  </a:txBody>
                  <a:tcPr/>
                </a:tc>
                <a:tc>
                  <a:txBody>
                    <a:bodyPr/>
                    <a:lstStyle/>
                    <a:p>
                      <a:pPr algn="ctr"/>
                      <a:r>
                        <a:rPr lang="en-US" sz="1800" dirty="0">
                          <a:solidFill>
                            <a:schemeClr val="bg1"/>
                          </a:solidFill>
                          <a:latin typeface="Avenir Book"/>
                          <a:cs typeface="Avenir Book"/>
                        </a:rPr>
                        <a:t>7</a:t>
                      </a:r>
                    </a:p>
                  </a:txBody>
                  <a:tcPr/>
                </a:tc>
                <a:tc>
                  <a:txBody>
                    <a:bodyPr/>
                    <a:lstStyle/>
                    <a:p>
                      <a:pPr algn="ctr"/>
                      <a:r>
                        <a:rPr lang="en-US" sz="1800" dirty="0">
                          <a:solidFill>
                            <a:schemeClr val="bg1"/>
                          </a:solidFill>
                          <a:latin typeface="Avenir Book"/>
                          <a:cs typeface="Avenir Book"/>
                        </a:rPr>
                        <a:t>1000</a:t>
                      </a:r>
                    </a:p>
                  </a:txBody>
                  <a:tcPr/>
                </a:tc>
                <a:tc>
                  <a:txBody>
                    <a:bodyPr/>
                    <a:lstStyle/>
                    <a:p>
                      <a:pPr algn="ctr"/>
                      <a:r>
                        <a:rPr lang="en-US" sz="1800" dirty="0">
                          <a:solidFill>
                            <a:schemeClr val="bg1"/>
                          </a:solidFill>
                          <a:latin typeface="Avenir Book"/>
                          <a:cs typeface="Avenir Book"/>
                        </a:rPr>
                        <a:t>-7</a:t>
                      </a:r>
                    </a:p>
                  </a:txBody>
                  <a:tcPr/>
                </a:tc>
                <a:tc>
                  <a:txBody>
                    <a:bodyPr/>
                    <a:lstStyle/>
                    <a:p>
                      <a:pPr algn="ctr"/>
                      <a:r>
                        <a:rPr lang="en-US" sz="1800" dirty="0">
                          <a:solidFill>
                            <a:schemeClr val="bg1"/>
                          </a:solidFill>
                          <a:latin typeface="Avenir Book"/>
                          <a:cs typeface="Avenir Book"/>
                        </a:rPr>
                        <a:t>1001</a:t>
                      </a:r>
                    </a:p>
                  </a:txBody>
                  <a:tcPr/>
                </a:tc>
                <a:tc>
                  <a:txBody>
                    <a:bodyPr/>
                    <a:lstStyle/>
                    <a:p>
                      <a:pPr algn="ctr"/>
                      <a:r>
                        <a:rPr lang="en-US" sz="1800" dirty="0">
                          <a:solidFill>
                            <a:schemeClr val="bg1"/>
                          </a:solidFill>
                          <a:latin typeface="Avenir Book"/>
                          <a:cs typeface="Avenir Book"/>
                        </a:rPr>
                        <a:t>-7</a:t>
                      </a:r>
                    </a:p>
                  </a:txBody>
                  <a:tcPr/>
                </a:tc>
                <a:extLst>
                  <a:ext uri="{0D108BD9-81ED-4DB2-BD59-A6C34878D82A}">
                    <a16:rowId xmlns:a16="http://schemas.microsoft.com/office/drawing/2014/main" val="10009"/>
                  </a:ext>
                </a:extLst>
              </a:tr>
              <a:tr h="364589">
                <a:tc>
                  <a:txBody>
                    <a:bodyPr/>
                    <a:lstStyle/>
                    <a:p>
                      <a:pPr algn="ctr"/>
                      <a:r>
                        <a:rPr lang="en-US" sz="1800" dirty="0">
                          <a:solidFill>
                            <a:schemeClr val="bg1"/>
                          </a:solidFill>
                          <a:latin typeface="Avenir Book"/>
                          <a:cs typeface="Avenir Book"/>
                        </a:rPr>
                        <a:t>1000</a:t>
                      </a:r>
                    </a:p>
                  </a:txBody>
                  <a:tcPr/>
                </a:tc>
                <a:tc>
                  <a:txBody>
                    <a:bodyPr/>
                    <a:lstStyle/>
                    <a:p>
                      <a:pPr algn="ctr"/>
                      <a:r>
                        <a:rPr lang="en-US" sz="1800" dirty="0">
                          <a:solidFill>
                            <a:schemeClr val="bg1"/>
                          </a:solidFill>
                          <a:latin typeface="Avenir Book"/>
                          <a:cs typeface="Avenir Book"/>
                        </a:rPr>
                        <a:t>8</a:t>
                      </a:r>
                    </a:p>
                  </a:txBody>
                  <a:tcPr/>
                </a:tc>
                <a:tc>
                  <a:txBody>
                    <a:bodyPr/>
                    <a:lstStyle/>
                    <a:p>
                      <a:pPr algn="ctr"/>
                      <a:r>
                        <a:rPr lang="en-US" sz="1800" dirty="0">
                          <a:solidFill>
                            <a:schemeClr val="bg1"/>
                          </a:solidFill>
                          <a:latin typeface="Avenir Book"/>
                          <a:cs typeface="Avenir Book"/>
                        </a:rPr>
                        <a:t>0111</a:t>
                      </a:r>
                    </a:p>
                  </a:txBody>
                  <a:tcPr/>
                </a:tc>
                <a:tc>
                  <a:txBody>
                    <a:bodyPr/>
                    <a:lstStyle/>
                    <a:p>
                      <a:pPr algn="ctr"/>
                      <a:r>
                        <a:rPr lang="en-US" sz="1800" dirty="0">
                          <a:solidFill>
                            <a:schemeClr val="bg1"/>
                          </a:solidFill>
                          <a:latin typeface="Avenir Book"/>
                          <a:cs typeface="Avenir Book"/>
                        </a:rPr>
                        <a:t>7</a:t>
                      </a:r>
                    </a:p>
                  </a:txBody>
                  <a:tcPr/>
                </a:tc>
                <a:tc>
                  <a:txBody>
                    <a:bodyPr/>
                    <a:lstStyle/>
                    <a:p>
                      <a:pPr algn="ctr"/>
                      <a:r>
                        <a:rPr lang="en-US" sz="1800" dirty="0">
                          <a:solidFill>
                            <a:schemeClr val="bg1"/>
                          </a:solidFill>
                          <a:latin typeface="Avenir Book"/>
                          <a:cs typeface="Avenir Book"/>
                        </a:rPr>
                        <a:t>1000</a:t>
                      </a:r>
                    </a:p>
                  </a:txBody>
                  <a:tcPr/>
                </a:tc>
                <a:tc>
                  <a:txBody>
                    <a:bodyPr/>
                    <a:lstStyle/>
                    <a:p>
                      <a:pPr algn="ctr"/>
                      <a:r>
                        <a:rPr lang="en-US" sz="1800" dirty="0">
                          <a:solidFill>
                            <a:schemeClr val="bg1"/>
                          </a:solidFill>
                          <a:latin typeface="Avenir Book"/>
                          <a:cs typeface="Avenir Book"/>
                        </a:rPr>
                        <a:t>-8</a:t>
                      </a:r>
                    </a:p>
                  </a:txBody>
                  <a:tcPr/>
                </a:tc>
                <a:extLst>
                  <a:ext uri="{0D108BD9-81ED-4DB2-BD59-A6C34878D82A}">
                    <a16:rowId xmlns:a16="http://schemas.microsoft.com/office/drawing/2014/main" val="10010"/>
                  </a:ext>
                </a:extLst>
              </a:tr>
              <a:tr h="364589">
                <a:tc>
                  <a:txBody>
                    <a:bodyPr/>
                    <a:lstStyle/>
                    <a:p>
                      <a:pPr algn="ctr"/>
                      <a:r>
                        <a:rPr lang="en-US" sz="1800" dirty="0">
                          <a:solidFill>
                            <a:schemeClr val="bg1"/>
                          </a:solidFill>
                          <a:latin typeface="Avenir Book"/>
                          <a:cs typeface="Avenir Book"/>
                        </a:rPr>
                        <a:t>1001</a:t>
                      </a:r>
                    </a:p>
                  </a:txBody>
                  <a:tcPr/>
                </a:tc>
                <a:tc>
                  <a:txBody>
                    <a:bodyPr/>
                    <a:lstStyle/>
                    <a:p>
                      <a:pPr algn="ctr"/>
                      <a:r>
                        <a:rPr lang="en-US" sz="1800" dirty="0">
                          <a:solidFill>
                            <a:schemeClr val="bg1"/>
                          </a:solidFill>
                          <a:latin typeface="Avenir Book"/>
                          <a:cs typeface="Avenir Book"/>
                        </a:rPr>
                        <a:t>9</a:t>
                      </a:r>
                    </a:p>
                  </a:txBody>
                  <a:tcPr/>
                </a:tc>
                <a:tc>
                  <a:txBody>
                    <a:bodyPr/>
                    <a:lstStyle/>
                    <a:p>
                      <a:pPr algn="ctr"/>
                      <a:r>
                        <a:rPr lang="en-US" sz="1800" dirty="0">
                          <a:solidFill>
                            <a:schemeClr val="bg1"/>
                          </a:solidFill>
                          <a:latin typeface="Avenir Book"/>
                          <a:cs typeface="Avenir Book"/>
                        </a:rPr>
                        <a:t>0110</a:t>
                      </a:r>
                    </a:p>
                  </a:txBody>
                  <a:tcPr/>
                </a:tc>
                <a:tc>
                  <a:txBody>
                    <a:bodyPr/>
                    <a:lstStyle/>
                    <a:p>
                      <a:pPr algn="ctr"/>
                      <a:r>
                        <a:rPr lang="en-US" sz="1800" dirty="0">
                          <a:solidFill>
                            <a:schemeClr val="bg1"/>
                          </a:solidFill>
                          <a:latin typeface="Avenir Book"/>
                          <a:cs typeface="Avenir Book"/>
                        </a:rPr>
                        <a:t>6</a:t>
                      </a:r>
                    </a:p>
                  </a:txBody>
                  <a:tcPr/>
                </a:tc>
                <a:tc>
                  <a:txBody>
                    <a:bodyPr/>
                    <a:lstStyle/>
                    <a:p>
                      <a:pPr algn="ctr"/>
                      <a:r>
                        <a:rPr lang="en-US" sz="1800" dirty="0">
                          <a:solidFill>
                            <a:schemeClr val="bg1"/>
                          </a:solidFill>
                          <a:latin typeface="Avenir Book"/>
                          <a:cs typeface="Avenir Book"/>
                        </a:rPr>
                        <a:t>0111</a:t>
                      </a:r>
                    </a:p>
                  </a:txBody>
                  <a:tcPr/>
                </a:tc>
                <a:tc>
                  <a:txBody>
                    <a:bodyPr/>
                    <a:lstStyle/>
                    <a:p>
                      <a:pPr algn="ctr"/>
                      <a:r>
                        <a:rPr lang="en-US" sz="1800" dirty="0">
                          <a:solidFill>
                            <a:schemeClr val="bg1"/>
                          </a:solidFill>
                          <a:latin typeface="Avenir Book"/>
                          <a:cs typeface="Avenir Book"/>
                        </a:rPr>
                        <a:t>7</a:t>
                      </a:r>
                    </a:p>
                  </a:txBody>
                  <a:tcPr/>
                </a:tc>
                <a:extLst>
                  <a:ext uri="{0D108BD9-81ED-4DB2-BD59-A6C34878D82A}">
                    <a16:rowId xmlns:a16="http://schemas.microsoft.com/office/drawing/2014/main" val="10011"/>
                  </a:ext>
                </a:extLst>
              </a:tr>
              <a:tr h="364589">
                <a:tc>
                  <a:txBody>
                    <a:bodyPr/>
                    <a:lstStyle/>
                    <a:p>
                      <a:pPr algn="ctr"/>
                      <a:r>
                        <a:rPr lang="en-US" sz="1800" dirty="0">
                          <a:solidFill>
                            <a:schemeClr val="bg1"/>
                          </a:solidFill>
                          <a:latin typeface="Avenir Book"/>
                          <a:cs typeface="Avenir Book"/>
                        </a:rPr>
                        <a:t>1010</a:t>
                      </a:r>
                    </a:p>
                  </a:txBody>
                  <a:tcPr/>
                </a:tc>
                <a:tc>
                  <a:txBody>
                    <a:bodyPr/>
                    <a:lstStyle/>
                    <a:p>
                      <a:pPr algn="ctr"/>
                      <a:r>
                        <a:rPr lang="en-US" sz="1800" dirty="0">
                          <a:solidFill>
                            <a:schemeClr val="bg1"/>
                          </a:solidFill>
                          <a:latin typeface="Avenir Book"/>
                          <a:cs typeface="Avenir Book"/>
                        </a:rPr>
                        <a:t>10</a:t>
                      </a:r>
                    </a:p>
                  </a:txBody>
                  <a:tcPr/>
                </a:tc>
                <a:tc>
                  <a:txBody>
                    <a:bodyPr/>
                    <a:lstStyle/>
                    <a:p>
                      <a:pPr algn="ctr"/>
                      <a:r>
                        <a:rPr lang="en-US" sz="1800" dirty="0">
                          <a:solidFill>
                            <a:schemeClr val="bg1"/>
                          </a:solidFill>
                          <a:latin typeface="Avenir Book"/>
                          <a:cs typeface="Avenir Book"/>
                        </a:rPr>
                        <a:t>0101</a:t>
                      </a:r>
                    </a:p>
                  </a:txBody>
                  <a:tcPr/>
                </a:tc>
                <a:tc>
                  <a:txBody>
                    <a:bodyPr/>
                    <a:lstStyle/>
                    <a:p>
                      <a:pPr algn="ctr"/>
                      <a:r>
                        <a:rPr lang="en-US" sz="1800" dirty="0">
                          <a:solidFill>
                            <a:schemeClr val="bg1"/>
                          </a:solidFill>
                          <a:latin typeface="Avenir Book"/>
                          <a:cs typeface="Avenir Book"/>
                        </a:rPr>
                        <a:t>5</a:t>
                      </a:r>
                    </a:p>
                  </a:txBody>
                  <a:tcPr/>
                </a:tc>
                <a:tc>
                  <a:txBody>
                    <a:bodyPr/>
                    <a:lstStyle/>
                    <a:p>
                      <a:pPr algn="ctr"/>
                      <a:r>
                        <a:rPr lang="en-US" sz="1800" dirty="0">
                          <a:solidFill>
                            <a:schemeClr val="bg1"/>
                          </a:solidFill>
                          <a:latin typeface="Avenir Book"/>
                          <a:cs typeface="Avenir Book"/>
                        </a:rPr>
                        <a:t>0110</a:t>
                      </a:r>
                    </a:p>
                  </a:txBody>
                  <a:tcPr/>
                </a:tc>
                <a:tc>
                  <a:txBody>
                    <a:bodyPr/>
                    <a:lstStyle/>
                    <a:p>
                      <a:pPr algn="ctr"/>
                      <a:r>
                        <a:rPr lang="en-US" sz="1800" dirty="0">
                          <a:solidFill>
                            <a:schemeClr val="bg1"/>
                          </a:solidFill>
                          <a:latin typeface="Avenir Book"/>
                          <a:cs typeface="Avenir Book"/>
                        </a:rPr>
                        <a:t>6</a:t>
                      </a:r>
                    </a:p>
                  </a:txBody>
                  <a:tcPr/>
                </a:tc>
                <a:extLst>
                  <a:ext uri="{0D108BD9-81ED-4DB2-BD59-A6C34878D82A}">
                    <a16:rowId xmlns:a16="http://schemas.microsoft.com/office/drawing/2014/main" val="10012"/>
                  </a:ext>
                </a:extLst>
              </a:tr>
              <a:tr h="364589">
                <a:tc>
                  <a:txBody>
                    <a:bodyPr/>
                    <a:lstStyle/>
                    <a:p>
                      <a:pPr algn="ctr"/>
                      <a:r>
                        <a:rPr lang="en-US" sz="1800" dirty="0">
                          <a:solidFill>
                            <a:schemeClr val="bg1"/>
                          </a:solidFill>
                          <a:latin typeface="Avenir Book"/>
                          <a:cs typeface="Avenir Book"/>
                        </a:rPr>
                        <a:t>1011</a:t>
                      </a:r>
                    </a:p>
                  </a:txBody>
                  <a:tcPr/>
                </a:tc>
                <a:tc>
                  <a:txBody>
                    <a:bodyPr/>
                    <a:lstStyle/>
                    <a:p>
                      <a:pPr algn="ctr"/>
                      <a:r>
                        <a:rPr lang="en-US" sz="1800" dirty="0">
                          <a:solidFill>
                            <a:schemeClr val="bg1"/>
                          </a:solidFill>
                          <a:latin typeface="Avenir Book"/>
                          <a:cs typeface="Avenir Book"/>
                        </a:rPr>
                        <a:t>11</a:t>
                      </a:r>
                    </a:p>
                  </a:txBody>
                  <a:tcPr/>
                </a:tc>
                <a:tc>
                  <a:txBody>
                    <a:bodyPr/>
                    <a:lstStyle/>
                    <a:p>
                      <a:pPr algn="ctr"/>
                      <a:r>
                        <a:rPr lang="en-US" sz="1800" dirty="0">
                          <a:solidFill>
                            <a:schemeClr val="bg1"/>
                          </a:solidFill>
                          <a:latin typeface="Avenir Book"/>
                          <a:cs typeface="Avenir Book"/>
                        </a:rPr>
                        <a:t>0100</a:t>
                      </a:r>
                    </a:p>
                  </a:txBody>
                  <a:tcPr/>
                </a:tc>
                <a:tc>
                  <a:txBody>
                    <a:bodyPr/>
                    <a:lstStyle/>
                    <a:p>
                      <a:pPr algn="ctr"/>
                      <a:r>
                        <a:rPr lang="en-US" sz="1800" dirty="0">
                          <a:solidFill>
                            <a:schemeClr val="bg1"/>
                          </a:solidFill>
                          <a:latin typeface="Avenir Book"/>
                          <a:cs typeface="Avenir Book"/>
                        </a:rPr>
                        <a:t>4</a:t>
                      </a:r>
                    </a:p>
                  </a:txBody>
                  <a:tcPr/>
                </a:tc>
                <a:tc>
                  <a:txBody>
                    <a:bodyPr/>
                    <a:lstStyle/>
                    <a:p>
                      <a:pPr algn="ctr"/>
                      <a:r>
                        <a:rPr lang="en-US" sz="1800" dirty="0">
                          <a:solidFill>
                            <a:schemeClr val="bg1"/>
                          </a:solidFill>
                          <a:latin typeface="Avenir Book"/>
                          <a:cs typeface="Avenir Book"/>
                        </a:rPr>
                        <a:t>0101</a:t>
                      </a:r>
                    </a:p>
                  </a:txBody>
                  <a:tcPr/>
                </a:tc>
                <a:tc>
                  <a:txBody>
                    <a:bodyPr/>
                    <a:lstStyle/>
                    <a:p>
                      <a:pPr algn="ctr"/>
                      <a:r>
                        <a:rPr lang="en-US" sz="1800" dirty="0">
                          <a:solidFill>
                            <a:schemeClr val="bg1"/>
                          </a:solidFill>
                          <a:latin typeface="Avenir Book"/>
                          <a:cs typeface="Avenir Book"/>
                        </a:rPr>
                        <a:t>5</a:t>
                      </a:r>
                    </a:p>
                  </a:txBody>
                  <a:tcPr/>
                </a:tc>
                <a:extLst>
                  <a:ext uri="{0D108BD9-81ED-4DB2-BD59-A6C34878D82A}">
                    <a16:rowId xmlns:a16="http://schemas.microsoft.com/office/drawing/2014/main" val="10013"/>
                  </a:ext>
                </a:extLst>
              </a:tr>
              <a:tr h="364589">
                <a:tc>
                  <a:txBody>
                    <a:bodyPr/>
                    <a:lstStyle/>
                    <a:p>
                      <a:pPr algn="ctr"/>
                      <a:r>
                        <a:rPr lang="en-US" sz="1800" dirty="0">
                          <a:solidFill>
                            <a:schemeClr val="bg1"/>
                          </a:solidFill>
                          <a:latin typeface="Avenir Book"/>
                          <a:cs typeface="Avenir Book"/>
                        </a:rPr>
                        <a:t>1100</a:t>
                      </a:r>
                    </a:p>
                  </a:txBody>
                  <a:tcPr/>
                </a:tc>
                <a:tc>
                  <a:txBody>
                    <a:bodyPr/>
                    <a:lstStyle/>
                    <a:p>
                      <a:pPr algn="ctr"/>
                      <a:r>
                        <a:rPr lang="en-US" sz="1800" dirty="0">
                          <a:solidFill>
                            <a:schemeClr val="bg1"/>
                          </a:solidFill>
                          <a:latin typeface="Avenir Book"/>
                          <a:cs typeface="Avenir Book"/>
                        </a:rPr>
                        <a:t>12</a:t>
                      </a:r>
                    </a:p>
                  </a:txBody>
                  <a:tcPr/>
                </a:tc>
                <a:tc>
                  <a:txBody>
                    <a:bodyPr/>
                    <a:lstStyle/>
                    <a:p>
                      <a:pPr algn="ctr"/>
                      <a:r>
                        <a:rPr lang="en-US" sz="1800" dirty="0">
                          <a:solidFill>
                            <a:schemeClr val="bg1"/>
                          </a:solidFill>
                          <a:latin typeface="Avenir Book"/>
                          <a:cs typeface="Avenir Book"/>
                        </a:rPr>
                        <a:t>0011</a:t>
                      </a:r>
                    </a:p>
                  </a:txBody>
                  <a:tcPr/>
                </a:tc>
                <a:tc>
                  <a:txBody>
                    <a:bodyPr/>
                    <a:lstStyle/>
                    <a:p>
                      <a:pPr algn="ctr"/>
                      <a:r>
                        <a:rPr lang="en-US" sz="1800" dirty="0">
                          <a:solidFill>
                            <a:schemeClr val="bg1"/>
                          </a:solidFill>
                          <a:latin typeface="Avenir Book"/>
                          <a:cs typeface="Avenir Book"/>
                        </a:rPr>
                        <a:t>3</a:t>
                      </a:r>
                    </a:p>
                  </a:txBody>
                  <a:tcPr/>
                </a:tc>
                <a:tc>
                  <a:txBody>
                    <a:bodyPr/>
                    <a:lstStyle/>
                    <a:p>
                      <a:pPr algn="ctr"/>
                      <a:r>
                        <a:rPr lang="en-US" sz="1800" dirty="0">
                          <a:solidFill>
                            <a:schemeClr val="bg1"/>
                          </a:solidFill>
                          <a:latin typeface="Avenir Book"/>
                          <a:cs typeface="Avenir Book"/>
                        </a:rPr>
                        <a:t>0100</a:t>
                      </a:r>
                    </a:p>
                  </a:txBody>
                  <a:tcPr/>
                </a:tc>
                <a:tc>
                  <a:txBody>
                    <a:bodyPr/>
                    <a:lstStyle/>
                    <a:p>
                      <a:pPr algn="ctr"/>
                      <a:r>
                        <a:rPr lang="en-US" sz="1800" dirty="0">
                          <a:solidFill>
                            <a:schemeClr val="bg1"/>
                          </a:solidFill>
                          <a:latin typeface="Avenir Book"/>
                          <a:cs typeface="Avenir Book"/>
                        </a:rPr>
                        <a:t>4</a:t>
                      </a:r>
                    </a:p>
                  </a:txBody>
                  <a:tcPr/>
                </a:tc>
                <a:extLst>
                  <a:ext uri="{0D108BD9-81ED-4DB2-BD59-A6C34878D82A}">
                    <a16:rowId xmlns:a16="http://schemas.microsoft.com/office/drawing/2014/main" val="10014"/>
                  </a:ext>
                </a:extLst>
              </a:tr>
              <a:tr h="364589">
                <a:tc>
                  <a:txBody>
                    <a:bodyPr/>
                    <a:lstStyle/>
                    <a:p>
                      <a:pPr algn="ctr"/>
                      <a:r>
                        <a:rPr lang="en-US" sz="1800" dirty="0">
                          <a:solidFill>
                            <a:schemeClr val="bg1"/>
                          </a:solidFill>
                          <a:latin typeface="Avenir Book"/>
                          <a:cs typeface="Avenir Book"/>
                        </a:rPr>
                        <a:t>1101</a:t>
                      </a:r>
                    </a:p>
                  </a:txBody>
                  <a:tcPr/>
                </a:tc>
                <a:tc>
                  <a:txBody>
                    <a:bodyPr/>
                    <a:lstStyle/>
                    <a:p>
                      <a:pPr algn="ctr"/>
                      <a:r>
                        <a:rPr lang="en-US" sz="1800" dirty="0">
                          <a:solidFill>
                            <a:schemeClr val="bg1"/>
                          </a:solidFill>
                          <a:latin typeface="Avenir Book"/>
                          <a:cs typeface="Avenir Book"/>
                        </a:rPr>
                        <a:t>13</a:t>
                      </a:r>
                    </a:p>
                  </a:txBody>
                  <a:tcPr/>
                </a:tc>
                <a:tc>
                  <a:txBody>
                    <a:bodyPr/>
                    <a:lstStyle/>
                    <a:p>
                      <a:pPr algn="ctr"/>
                      <a:r>
                        <a:rPr lang="en-US" sz="1800" dirty="0">
                          <a:solidFill>
                            <a:schemeClr val="bg1"/>
                          </a:solidFill>
                          <a:latin typeface="Avenir Book"/>
                          <a:cs typeface="Avenir Book"/>
                        </a:rPr>
                        <a:t>0010</a:t>
                      </a:r>
                    </a:p>
                  </a:txBody>
                  <a:tcPr/>
                </a:tc>
                <a:tc>
                  <a:txBody>
                    <a:bodyPr/>
                    <a:lstStyle/>
                    <a:p>
                      <a:pPr algn="ctr"/>
                      <a:r>
                        <a:rPr lang="en-US" sz="1800" dirty="0">
                          <a:solidFill>
                            <a:schemeClr val="bg1"/>
                          </a:solidFill>
                          <a:latin typeface="Avenir Book"/>
                          <a:cs typeface="Avenir Book"/>
                        </a:rPr>
                        <a:t>2</a:t>
                      </a:r>
                    </a:p>
                  </a:txBody>
                  <a:tcPr/>
                </a:tc>
                <a:tc>
                  <a:txBody>
                    <a:bodyPr/>
                    <a:lstStyle/>
                    <a:p>
                      <a:pPr algn="ctr"/>
                      <a:r>
                        <a:rPr lang="en-US" sz="1800" dirty="0">
                          <a:solidFill>
                            <a:schemeClr val="bg1"/>
                          </a:solidFill>
                          <a:latin typeface="Avenir Book"/>
                          <a:cs typeface="Avenir Book"/>
                        </a:rPr>
                        <a:t>0011</a:t>
                      </a:r>
                    </a:p>
                  </a:txBody>
                  <a:tcPr/>
                </a:tc>
                <a:tc>
                  <a:txBody>
                    <a:bodyPr/>
                    <a:lstStyle/>
                    <a:p>
                      <a:pPr algn="ctr"/>
                      <a:r>
                        <a:rPr lang="en-US" sz="1800" dirty="0">
                          <a:solidFill>
                            <a:schemeClr val="bg1"/>
                          </a:solidFill>
                          <a:latin typeface="Avenir Book"/>
                          <a:cs typeface="Avenir Book"/>
                        </a:rPr>
                        <a:t>3</a:t>
                      </a:r>
                    </a:p>
                  </a:txBody>
                  <a:tcPr/>
                </a:tc>
                <a:extLst>
                  <a:ext uri="{0D108BD9-81ED-4DB2-BD59-A6C34878D82A}">
                    <a16:rowId xmlns:a16="http://schemas.microsoft.com/office/drawing/2014/main" val="10015"/>
                  </a:ext>
                </a:extLst>
              </a:tr>
              <a:tr h="364589">
                <a:tc>
                  <a:txBody>
                    <a:bodyPr/>
                    <a:lstStyle/>
                    <a:p>
                      <a:pPr algn="ctr"/>
                      <a:r>
                        <a:rPr lang="en-US" sz="1800" dirty="0">
                          <a:solidFill>
                            <a:schemeClr val="bg1"/>
                          </a:solidFill>
                          <a:latin typeface="Avenir Book"/>
                          <a:cs typeface="Avenir Book"/>
                        </a:rPr>
                        <a:t>1110</a:t>
                      </a:r>
                    </a:p>
                  </a:txBody>
                  <a:tcPr/>
                </a:tc>
                <a:tc>
                  <a:txBody>
                    <a:bodyPr/>
                    <a:lstStyle/>
                    <a:p>
                      <a:pPr algn="ctr"/>
                      <a:r>
                        <a:rPr lang="en-US" sz="1800" dirty="0">
                          <a:solidFill>
                            <a:schemeClr val="bg1"/>
                          </a:solidFill>
                          <a:latin typeface="Avenir Book"/>
                          <a:cs typeface="Avenir Book"/>
                        </a:rPr>
                        <a:t>14</a:t>
                      </a:r>
                    </a:p>
                  </a:txBody>
                  <a:tcPr/>
                </a:tc>
                <a:tc>
                  <a:txBody>
                    <a:bodyPr/>
                    <a:lstStyle/>
                    <a:p>
                      <a:pPr algn="ctr"/>
                      <a:r>
                        <a:rPr lang="en-US" sz="1800" dirty="0">
                          <a:solidFill>
                            <a:schemeClr val="bg1"/>
                          </a:solidFill>
                          <a:latin typeface="Avenir Book"/>
                          <a:cs typeface="Avenir Book"/>
                        </a:rPr>
                        <a:t>0001</a:t>
                      </a:r>
                    </a:p>
                  </a:txBody>
                  <a:tcPr/>
                </a:tc>
                <a:tc>
                  <a:txBody>
                    <a:bodyPr/>
                    <a:lstStyle/>
                    <a:p>
                      <a:pPr algn="ctr"/>
                      <a:r>
                        <a:rPr lang="en-US" sz="1800" dirty="0">
                          <a:solidFill>
                            <a:schemeClr val="bg1"/>
                          </a:solidFill>
                          <a:latin typeface="Avenir Book"/>
                          <a:cs typeface="Avenir Book"/>
                        </a:rPr>
                        <a:t>1</a:t>
                      </a:r>
                    </a:p>
                  </a:txBody>
                  <a:tcPr/>
                </a:tc>
                <a:tc>
                  <a:txBody>
                    <a:bodyPr/>
                    <a:lstStyle/>
                    <a:p>
                      <a:pPr algn="ctr"/>
                      <a:r>
                        <a:rPr lang="en-US" sz="1800" dirty="0">
                          <a:solidFill>
                            <a:schemeClr val="bg1"/>
                          </a:solidFill>
                          <a:latin typeface="Avenir Book"/>
                          <a:cs typeface="Avenir Book"/>
                        </a:rPr>
                        <a:t>0010</a:t>
                      </a:r>
                    </a:p>
                  </a:txBody>
                  <a:tcPr/>
                </a:tc>
                <a:tc>
                  <a:txBody>
                    <a:bodyPr/>
                    <a:lstStyle/>
                    <a:p>
                      <a:pPr algn="ctr"/>
                      <a:r>
                        <a:rPr lang="en-US" sz="1800" dirty="0">
                          <a:solidFill>
                            <a:schemeClr val="bg1"/>
                          </a:solidFill>
                          <a:latin typeface="Avenir Book"/>
                          <a:cs typeface="Avenir Book"/>
                        </a:rPr>
                        <a:t>2</a:t>
                      </a:r>
                    </a:p>
                  </a:txBody>
                  <a:tcPr/>
                </a:tc>
                <a:extLst>
                  <a:ext uri="{0D108BD9-81ED-4DB2-BD59-A6C34878D82A}">
                    <a16:rowId xmlns:a16="http://schemas.microsoft.com/office/drawing/2014/main" val="10016"/>
                  </a:ext>
                </a:extLst>
              </a:tr>
              <a:tr h="364589">
                <a:tc>
                  <a:txBody>
                    <a:bodyPr/>
                    <a:lstStyle/>
                    <a:p>
                      <a:pPr algn="ctr"/>
                      <a:r>
                        <a:rPr lang="en-US" sz="1800" dirty="0">
                          <a:solidFill>
                            <a:schemeClr val="accent4">
                              <a:lumMod val="60000"/>
                              <a:lumOff val="40000"/>
                            </a:schemeClr>
                          </a:solidFill>
                          <a:latin typeface="Avenir Book"/>
                          <a:cs typeface="Avenir Book"/>
                        </a:rPr>
                        <a:t>1111</a:t>
                      </a:r>
                    </a:p>
                  </a:txBody>
                  <a:tcPr/>
                </a:tc>
                <a:tc>
                  <a:txBody>
                    <a:bodyPr/>
                    <a:lstStyle/>
                    <a:p>
                      <a:pPr algn="ctr"/>
                      <a:r>
                        <a:rPr lang="en-US" sz="1800" dirty="0">
                          <a:solidFill>
                            <a:schemeClr val="accent4">
                              <a:lumMod val="60000"/>
                              <a:lumOff val="40000"/>
                            </a:schemeClr>
                          </a:solidFill>
                          <a:latin typeface="Avenir Book"/>
                          <a:cs typeface="Avenir Book"/>
                        </a:rPr>
                        <a:t>15</a:t>
                      </a:r>
                    </a:p>
                  </a:txBody>
                  <a:tcPr/>
                </a:tc>
                <a:tc>
                  <a:txBody>
                    <a:bodyPr/>
                    <a:lstStyle/>
                    <a:p>
                      <a:pPr algn="ctr"/>
                      <a:r>
                        <a:rPr lang="en-US" sz="1800" dirty="0">
                          <a:solidFill>
                            <a:schemeClr val="accent4">
                              <a:lumMod val="60000"/>
                              <a:lumOff val="40000"/>
                            </a:schemeClr>
                          </a:solidFill>
                          <a:latin typeface="Avenir Book"/>
                          <a:cs typeface="Avenir Book"/>
                        </a:rPr>
                        <a:t>0000</a:t>
                      </a:r>
                    </a:p>
                  </a:txBody>
                  <a:tcPr/>
                </a:tc>
                <a:tc>
                  <a:txBody>
                    <a:bodyPr/>
                    <a:lstStyle/>
                    <a:p>
                      <a:pPr algn="ctr"/>
                      <a:r>
                        <a:rPr lang="en-US" sz="1800" dirty="0">
                          <a:solidFill>
                            <a:schemeClr val="accent4">
                              <a:lumMod val="60000"/>
                              <a:lumOff val="40000"/>
                            </a:schemeClr>
                          </a:solidFill>
                          <a:latin typeface="Avenir Book"/>
                          <a:cs typeface="Avenir Book"/>
                        </a:rPr>
                        <a:t>0</a:t>
                      </a:r>
                    </a:p>
                  </a:txBody>
                  <a:tcPr/>
                </a:tc>
                <a:tc>
                  <a:txBody>
                    <a:bodyPr/>
                    <a:lstStyle/>
                    <a:p>
                      <a:pPr algn="ctr"/>
                      <a:r>
                        <a:rPr lang="en-US" sz="1800" dirty="0">
                          <a:solidFill>
                            <a:schemeClr val="accent4">
                              <a:lumMod val="60000"/>
                              <a:lumOff val="40000"/>
                            </a:schemeClr>
                          </a:solidFill>
                          <a:latin typeface="Avenir Book"/>
                          <a:cs typeface="Avenir Book"/>
                        </a:rPr>
                        <a:t>0001</a:t>
                      </a:r>
                    </a:p>
                  </a:txBody>
                  <a:tcPr/>
                </a:tc>
                <a:tc>
                  <a:txBody>
                    <a:bodyPr/>
                    <a:lstStyle/>
                    <a:p>
                      <a:pPr algn="ctr"/>
                      <a:r>
                        <a:rPr lang="en-US" sz="1800" dirty="0">
                          <a:solidFill>
                            <a:schemeClr val="accent4">
                              <a:lumMod val="60000"/>
                              <a:lumOff val="40000"/>
                            </a:schemeClr>
                          </a:solidFill>
                          <a:latin typeface="Avenir Book"/>
                          <a:cs typeface="Avenir Book"/>
                        </a:rPr>
                        <a:t>1</a:t>
                      </a:r>
                    </a:p>
                  </a:txBody>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18089807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356D0-FE7F-CF40-AB2B-8EEBDDD0A935}"/>
              </a:ext>
            </a:extLst>
          </p:cNvPr>
          <p:cNvSpPr>
            <a:spLocks noGrp="1"/>
          </p:cNvSpPr>
          <p:nvPr>
            <p:ph type="title"/>
          </p:nvPr>
        </p:nvSpPr>
        <p:spPr/>
        <p:txBody>
          <a:bodyPr>
            <a:normAutofit fontScale="90000"/>
          </a:bodyPr>
          <a:lstStyle/>
          <a:p>
            <a:r>
              <a:rPr lang="en-US" dirty="0"/>
              <a:t>Let’s try our addition </a:t>
            </a:r>
          </a:p>
        </p:txBody>
      </p:sp>
      <p:sp>
        <p:nvSpPr>
          <p:cNvPr id="5" name="Content Placeholder 4">
            <a:extLst>
              <a:ext uri="{FF2B5EF4-FFF2-40B4-BE49-F238E27FC236}">
                <a16:creationId xmlns:a16="http://schemas.microsoft.com/office/drawing/2014/main" id="{E84541A8-118A-2B46-9B6F-2558176CDBA9}"/>
              </a:ext>
            </a:extLst>
          </p:cNvPr>
          <p:cNvSpPr>
            <a:spLocks noGrp="1"/>
          </p:cNvSpPr>
          <p:nvPr>
            <p:ph idx="1"/>
          </p:nvPr>
        </p:nvSpPr>
        <p:spPr/>
        <p:txBody>
          <a:bodyPr>
            <a:normAutofit fontScale="92500" lnSpcReduction="10000"/>
          </a:bodyPr>
          <a:lstStyle/>
          <a:p>
            <a:r>
              <a:rPr lang="en-US" dirty="0"/>
              <a:t>Positive 3 add Negative 3</a:t>
            </a:r>
          </a:p>
          <a:p>
            <a:endParaRPr lang="en-US" dirty="0"/>
          </a:p>
          <a:p>
            <a:pPr marL="514350" indent="-514350">
              <a:buAutoNum type="alphaLcParenR"/>
            </a:pPr>
            <a:r>
              <a:rPr lang="en-US" dirty="0"/>
              <a:t>Find positive 3  0 0 1 1</a:t>
            </a:r>
          </a:p>
          <a:p>
            <a:pPr marL="514350" indent="-514350">
              <a:buAutoNum type="alphaLcParenR"/>
            </a:pPr>
            <a:r>
              <a:rPr lang="en-US" dirty="0"/>
              <a:t>Flip it 		1 1 0 0</a:t>
            </a:r>
          </a:p>
          <a:p>
            <a:pPr marL="514350" indent="-514350">
              <a:buAutoNum type="alphaLcParenR"/>
            </a:pPr>
            <a:r>
              <a:rPr lang="en-US" dirty="0"/>
              <a:t>Add 0001 	0 0 0 1</a:t>
            </a:r>
          </a:p>
          <a:p>
            <a:pPr marL="514350" indent="-514350">
              <a:buAutoNum type="alphaLcParenR"/>
            </a:pPr>
            <a:r>
              <a:rPr lang="en-US" dirty="0"/>
              <a:t>So -3 in 2C is 	1 1 0 1 </a:t>
            </a:r>
          </a:p>
          <a:p>
            <a:pPr marL="514350" indent="-514350">
              <a:buAutoNum type="alphaLcParenR"/>
            </a:pPr>
            <a:endParaRPr lang="en-US" dirty="0"/>
          </a:p>
          <a:p>
            <a:r>
              <a:rPr lang="en-US" dirty="0"/>
              <a:t>Now just do the math </a:t>
            </a:r>
          </a:p>
          <a:p>
            <a:endParaRPr lang="en-US" dirty="0"/>
          </a:p>
          <a:p>
            <a:r>
              <a:rPr lang="en-US" dirty="0"/>
              <a:t>Positive 3  		0 0 1 1</a:t>
            </a:r>
          </a:p>
          <a:p>
            <a:r>
              <a:rPr lang="en-US" dirty="0"/>
              <a:t>Two Comp -3		1 1 0 1</a:t>
            </a:r>
          </a:p>
          <a:p>
            <a:r>
              <a:rPr lang="en-US" dirty="0"/>
              <a:t>Answer 	         1 	0 0 0 0</a:t>
            </a:r>
          </a:p>
          <a:p>
            <a:endParaRPr lang="en-US" dirty="0"/>
          </a:p>
          <a:p>
            <a:r>
              <a:rPr lang="en-US" dirty="0"/>
              <a:t>We will deal with that extra ‘1’ in a moment</a:t>
            </a:r>
          </a:p>
        </p:txBody>
      </p:sp>
      <p:pic>
        <p:nvPicPr>
          <p:cNvPr id="6" name="Amar 2020-04-04 14.36.48">
            <a:hlinkClick r:id="" action="ppaction://media"/>
            <a:extLst>
              <a:ext uri="{FF2B5EF4-FFF2-40B4-BE49-F238E27FC236}">
                <a16:creationId xmlns:a16="http://schemas.microsoft.com/office/drawing/2014/main" id="{B637DEFA-A8D5-8C41-93AC-576B4C979D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65008" y="0"/>
            <a:ext cx="4126993" cy="6866944"/>
          </a:xfrm>
          <a:prstGeom prst="rect">
            <a:avLst/>
          </a:prstGeom>
        </p:spPr>
      </p:pic>
    </p:spTree>
    <p:extLst>
      <p:ext uri="{BB962C8B-B14F-4D97-AF65-F5344CB8AC3E}">
        <p14:creationId xmlns:p14="http://schemas.microsoft.com/office/powerpoint/2010/main" val="394999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2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F2A0-C7E1-A849-AB13-96BE30B84441}"/>
              </a:ext>
            </a:extLst>
          </p:cNvPr>
          <p:cNvSpPr>
            <a:spLocks noGrp="1"/>
          </p:cNvSpPr>
          <p:nvPr>
            <p:ph type="title"/>
          </p:nvPr>
        </p:nvSpPr>
        <p:spPr/>
        <p:txBody>
          <a:bodyPr>
            <a:normAutofit fontScale="90000"/>
          </a:bodyPr>
          <a:lstStyle/>
          <a:p>
            <a:r>
              <a:rPr lang="en-US" dirty="0"/>
              <a:t>That extra 1 on the left</a:t>
            </a:r>
          </a:p>
        </p:txBody>
      </p:sp>
      <p:sp>
        <p:nvSpPr>
          <p:cNvPr id="3" name="Content Placeholder 2">
            <a:extLst>
              <a:ext uri="{FF2B5EF4-FFF2-40B4-BE49-F238E27FC236}">
                <a16:creationId xmlns:a16="http://schemas.microsoft.com/office/drawing/2014/main" id="{7F9F2BC2-09AA-CD41-8BC3-19941AFB53A4}"/>
              </a:ext>
            </a:extLst>
          </p:cNvPr>
          <p:cNvSpPr>
            <a:spLocks noGrp="1"/>
          </p:cNvSpPr>
          <p:nvPr>
            <p:ph idx="1"/>
          </p:nvPr>
        </p:nvSpPr>
        <p:spPr/>
        <p:txBody>
          <a:bodyPr>
            <a:normAutofit lnSpcReduction="10000"/>
          </a:bodyPr>
          <a:lstStyle/>
          <a:p>
            <a:r>
              <a:rPr lang="en-US" dirty="0"/>
              <a:t>So our answer is:</a:t>
            </a:r>
          </a:p>
          <a:p>
            <a:r>
              <a:rPr lang="en-US" dirty="0"/>
              <a:t>Positive 3  				0 0 1 1</a:t>
            </a:r>
          </a:p>
          <a:p>
            <a:r>
              <a:rPr lang="en-US" dirty="0"/>
              <a:t>Two Compliment  -3		1 1 0 1</a:t>
            </a:r>
          </a:p>
          <a:p>
            <a:endParaRPr lang="en-US" dirty="0"/>
          </a:p>
          <a:p>
            <a:pPr>
              <a:tabLst>
                <a:tab pos="4516438" algn="l"/>
              </a:tabLst>
            </a:pPr>
            <a:r>
              <a:rPr lang="en-US" dirty="0"/>
              <a:t>Answer                                       1 0 0 0 0</a:t>
            </a:r>
          </a:p>
          <a:p>
            <a:pPr>
              <a:tabLst>
                <a:tab pos="4516438" algn="l"/>
              </a:tabLst>
            </a:pPr>
            <a:endParaRPr lang="en-US" dirty="0"/>
          </a:p>
          <a:p>
            <a:pPr>
              <a:tabLst>
                <a:tab pos="4516438" algn="l"/>
              </a:tabLst>
            </a:pPr>
            <a:r>
              <a:rPr lang="en-US" dirty="0"/>
              <a:t>But it has an extra 1 on the left. </a:t>
            </a:r>
          </a:p>
          <a:p>
            <a:pPr>
              <a:tabLst>
                <a:tab pos="4516438" algn="l"/>
              </a:tabLst>
            </a:pPr>
            <a:r>
              <a:rPr lang="en-US" dirty="0"/>
              <a:t>We are only using 4 bits, but our answer has 5 bits. </a:t>
            </a:r>
          </a:p>
          <a:p>
            <a:pPr>
              <a:tabLst>
                <a:tab pos="4516438" algn="l"/>
              </a:tabLst>
            </a:pPr>
            <a:endParaRPr lang="en-US" dirty="0"/>
          </a:p>
          <a:p>
            <a:pPr>
              <a:tabLst>
                <a:tab pos="4516438" algn="l"/>
              </a:tabLst>
            </a:pPr>
            <a:r>
              <a:rPr lang="en-US" dirty="0"/>
              <a:t>We remove this extra 1 on the left and just keep the four zeros. So 1 0 0 0 0 becomes 0 0 0 0</a:t>
            </a:r>
          </a:p>
          <a:p>
            <a:pPr>
              <a:tabLst>
                <a:tab pos="4516438" algn="l"/>
              </a:tabLst>
            </a:pPr>
            <a:endParaRPr lang="en-US" dirty="0"/>
          </a:p>
          <a:p>
            <a:pPr>
              <a:tabLst>
                <a:tab pos="4516438" algn="l"/>
              </a:tabLst>
            </a:pPr>
            <a:r>
              <a:rPr lang="en-US" dirty="0"/>
              <a:t>This extra 1, this is called our OVERFLOW. </a:t>
            </a:r>
          </a:p>
          <a:p>
            <a:endParaRPr lang="en-US" dirty="0"/>
          </a:p>
        </p:txBody>
      </p:sp>
    </p:spTree>
    <p:extLst>
      <p:ext uri="{BB962C8B-B14F-4D97-AF65-F5344CB8AC3E}">
        <p14:creationId xmlns:p14="http://schemas.microsoft.com/office/powerpoint/2010/main" val="10165608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FE70-F007-0C44-9CBA-AC96B2DBD9A9}"/>
              </a:ext>
            </a:extLst>
          </p:cNvPr>
          <p:cNvSpPr>
            <a:spLocks noGrp="1"/>
          </p:cNvSpPr>
          <p:nvPr>
            <p:ph type="title"/>
          </p:nvPr>
        </p:nvSpPr>
        <p:spPr/>
        <p:txBody>
          <a:bodyPr>
            <a:normAutofit fontScale="90000"/>
          </a:bodyPr>
          <a:lstStyle/>
          <a:p>
            <a:r>
              <a:rPr lang="en-US" dirty="0"/>
              <a:t>Okay here is something annoying.</a:t>
            </a:r>
          </a:p>
        </p:txBody>
      </p:sp>
      <p:sp>
        <p:nvSpPr>
          <p:cNvPr id="3" name="Content Placeholder 2">
            <a:extLst>
              <a:ext uri="{FF2B5EF4-FFF2-40B4-BE49-F238E27FC236}">
                <a16:creationId xmlns:a16="http://schemas.microsoft.com/office/drawing/2014/main" id="{9FD72CCD-24BA-8745-A6C2-AAEBAA8B8A4E}"/>
              </a:ext>
            </a:extLst>
          </p:cNvPr>
          <p:cNvSpPr>
            <a:spLocks noGrp="1"/>
          </p:cNvSpPr>
          <p:nvPr>
            <p:ph idx="1"/>
          </p:nvPr>
        </p:nvSpPr>
        <p:spPr/>
        <p:txBody>
          <a:bodyPr/>
          <a:lstStyle/>
          <a:p>
            <a:r>
              <a:rPr lang="en-US" dirty="0"/>
              <a:t>Your syllabus says:</a:t>
            </a:r>
          </a:p>
          <a:p>
            <a:r>
              <a:rPr lang="en-GB" dirty="0"/>
              <a:t>“Perform binary addition and subtraction”</a:t>
            </a:r>
          </a:p>
          <a:p>
            <a:r>
              <a:rPr lang="en-GB" dirty="0"/>
              <a:t>Binary addition we done, but for binary subtraction…. It doesn’t say if it should be done in normal binary or two’s complement binary</a:t>
            </a:r>
          </a:p>
          <a:p>
            <a:endParaRPr lang="en-GB" dirty="0"/>
          </a:p>
          <a:p>
            <a:r>
              <a:rPr lang="en-GB" dirty="0"/>
              <a:t>So we will do both ways.  So happy!!  </a:t>
            </a:r>
          </a:p>
          <a:p>
            <a:endParaRPr lang="en-US" dirty="0"/>
          </a:p>
          <a:p>
            <a:endParaRPr lang="en-US" dirty="0"/>
          </a:p>
          <a:p>
            <a:endParaRPr lang="en-US" dirty="0"/>
          </a:p>
        </p:txBody>
      </p:sp>
      <p:grpSp>
        <p:nvGrpSpPr>
          <p:cNvPr id="6" name="Group 5">
            <a:extLst>
              <a:ext uri="{FF2B5EF4-FFF2-40B4-BE49-F238E27FC236}">
                <a16:creationId xmlns:a16="http://schemas.microsoft.com/office/drawing/2014/main" id="{383BBBA7-E5C2-2147-8747-725252E7A965}"/>
              </a:ext>
            </a:extLst>
          </p:cNvPr>
          <p:cNvGrpSpPr/>
          <p:nvPr/>
        </p:nvGrpSpPr>
        <p:grpSpPr>
          <a:xfrm>
            <a:off x="4632960" y="2249424"/>
            <a:ext cx="7900416" cy="4937760"/>
            <a:chOff x="4632960" y="2249424"/>
            <a:chExt cx="7900416" cy="4937760"/>
          </a:xfrm>
        </p:grpSpPr>
        <p:pic>
          <p:nvPicPr>
            <p:cNvPr id="4" name="Picture 3">
              <a:extLst>
                <a:ext uri="{FF2B5EF4-FFF2-40B4-BE49-F238E27FC236}">
                  <a16:creationId xmlns:a16="http://schemas.microsoft.com/office/drawing/2014/main" id="{CE44E34B-FB3F-D645-8773-CCDFB86B590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632960" y="2249424"/>
              <a:ext cx="7900416" cy="4937760"/>
            </a:xfrm>
            <a:prstGeom prst="rect">
              <a:avLst/>
            </a:prstGeom>
          </p:spPr>
        </p:pic>
        <p:sp>
          <p:nvSpPr>
            <p:cNvPr id="5" name="TextBox 4">
              <a:extLst>
                <a:ext uri="{FF2B5EF4-FFF2-40B4-BE49-F238E27FC236}">
                  <a16:creationId xmlns:a16="http://schemas.microsoft.com/office/drawing/2014/main" id="{8DA9967E-1278-4F43-9C07-DF4A9D358664}"/>
                </a:ext>
              </a:extLst>
            </p:cNvPr>
            <p:cNvSpPr txBox="1"/>
            <p:nvPr/>
          </p:nvSpPr>
          <p:spPr>
            <a:xfrm rot="20729254">
              <a:off x="7248244" y="4234822"/>
              <a:ext cx="4434146" cy="2215991"/>
            </a:xfrm>
            <a:prstGeom prst="rect">
              <a:avLst/>
            </a:prstGeom>
            <a:noFill/>
          </p:spPr>
          <p:txBody>
            <a:bodyPr wrap="square" rtlCol="0">
              <a:spAutoFit/>
            </a:bodyPr>
            <a:lstStyle/>
            <a:p>
              <a:r>
                <a:rPr lang="en-US" sz="13800" dirty="0">
                  <a:solidFill>
                    <a:srgbClr val="FFFFFF"/>
                  </a:solidFill>
                  <a:latin typeface="Impact" panose="020B0806030902050204" pitchFamily="34" charset="0"/>
                </a:rPr>
                <a:t>NARY</a:t>
              </a:r>
            </a:p>
          </p:txBody>
        </p:sp>
      </p:grpSp>
    </p:spTree>
    <p:extLst>
      <p:ext uri="{BB962C8B-B14F-4D97-AF65-F5344CB8AC3E}">
        <p14:creationId xmlns:p14="http://schemas.microsoft.com/office/powerpoint/2010/main" val="390848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2AC22-9B0C-CA41-A0D8-04246DC76248}"/>
              </a:ext>
            </a:extLst>
          </p:cNvPr>
          <p:cNvSpPr>
            <a:spLocks noGrp="1"/>
          </p:cNvSpPr>
          <p:nvPr>
            <p:ph type="title"/>
          </p:nvPr>
        </p:nvSpPr>
        <p:spPr/>
        <p:txBody>
          <a:bodyPr>
            <a:normAutofit fontScale="90000"/>
          </a:bodyPr>
          <a:lstStyle/>
          <a:p>
            <a:r>
              <a:rPr lang="en-US" dirty="0"/>
              <a:t>Normal Binary Subtraction </a:t>
            </a:r>
          </a:p>
        </p:txBody>
      </p:sp>
      <p:sp>
        <p:nvSpPr>
          <p:cNvPr id="3" name="Content Placeholder 2">
            <a:extLst>
              <a:ext uri="{FF2B5EF4-FFF2-40B4-BE49-F238E27FC236}">
                <a16:creationId xmlns:a16="http://schemas.microsoft.com/office/drawing/2014/main" id="{14AFD98A-48B1-6748-A91F-D663D787860E}"/>
              </a:ext>
            </a:extLst>
          </p:cNvPr>
          <p:cNvSpPr>
            <a:spLocks noGrp="1"/>
          </p:cNvSpPr>
          <p:nvPr>
            <p:ph idx="1"/>
          </p:nvPr>
        </p:nvSpPr>
        <p:spPr/>
        <p:txBody>
          <a:bodyPr/>
          <a:lstStyle/>
          <a:p>
            <a:r>
              <a:rPr lang="en-US" dirty="0"/>
              <a:t>Rules:</a:t>
            </a:r>
          </a:p>
          <a:p>
            <a:r>
              <a:rPr lang="en-US" dirty="0"/>
              <a:t>0 – 0 = 0 </a:t>
            </a:r>
          </a:p>
          <a:p>
            <a:r>
              <a:rPr lang="en-US" dirty="0"/>
              <a:t>1 – 0 – 1 </a:t>
            </a:r>
          </a:p>
          <a:p>
            <a:r>
              <a:rPr lang="en-US" dirty="0"/>
              <a:t>0 – 1 = 1 (but you need to take 1 from the left column to make it 1 0 – 1) </a:t>
            </a:r>
          </a:p>
          <a:p>
            <a:r>
              <a:rPr lang="en-US" dirty="0"/>
              <a:t>1 – 1 = 0</a:t>
            </a:r>
          </a:p>
        </p:txBody>
      </p:sp>
    </p:spTree>
    <p:extLst>
      <p:ext uri="{BB962C8B-B14F-4D97-AF65-F5344CB8AC3E}">
        <p14:creationId xmlns:p14="http://schemas.microsoft.com/office/powerpoint/2010/main" val="199222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008C-4392-8747-9DF1-1AAEBF66A7E4}"/>
              </a:ext>
            </a:extLst>
          </p:cNvPr>
          <p:cNvSpPr>
            <a:spLocks noGrp="1"/>
          </p:cNvSpPr>
          <p:nvPr>
            <p:ph type="title"/>
          </p:nvPr>
        </p:nvSpPr>
        <p:spPr/>
        <p:txBody>
          <a:bodyPr>
            <a:normAutofit fontScale="90000"/>
          </a:bodyPr>
          <a:lstStyle/>
          <a:p>
            <a:r>
              <a:rPr lang="en-US" dirty="0"/>
              <a:t>Normal Binary Subtraction</a:t>
            </a:r>
          </a:p>
        </p:txBody>
      </p:sp>
      <p:pic>
        <p:nvPicPr>
          <p:cNvPr id="10" name="The Easy Way To Subtract Binary - Binary Subtraction Made Easy">
            <a:hlinkClick r:id="" action="ppaction://media"/>
            <a:extLst>
              <a:ext uri="{FF2B5EF4-FFF2-40B4-BE49-F238E27FC236}">
                <a16:creationId xmlns:a16="http://schemas.microsoft.com/office/drawing/2014/main" id="{ED52AC51-7F8A-004D-A2F8-7085BEF129D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60388" y="630238"/>
            <a:ext cx="11071225" cy="6227762"/>
          </a:xfrm>
        </p:spPr>
      </p:pic>
    </p:spTree>
    <p:extLst>
      <p:ext uri="{BB962C8B-B14F-4D97-AF65-F5344CB8AC3E}">
        <p14:creationId xmlns:p14="http://schemas.microsoft.com/office/powerpoint/2010/main" val="67787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07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4E3A1-0186-1645-ACBE-55A819031E1A}"/>
              </a:ext>
            </a:extLst>
          </p:cNvPr>
          <p:cNvSpPr>
            <a:spLocks noGrp="1"/>
          </p:cNvSpPr>
          <p:nvPr>
            <p:ph type="title"/>
          </p:nvPr>
        </p:nvSpPr>
        <p:spPr/>
        <p:txBody>
          <a:bodyPr>
            <a:normAutofit fontScale="90000"/>
          </a:bodyPr>
          <a:lstStyle/>
          <a:p>
            <a:r>
              <a:rPr lang="en-US" dirty="0"/>
              <a:t>Binary Subtraction using Two’s Complement</a:t>
            </a:r>
          </a:p>
        </p:txBody>
      </p:sp>
      <p:sp>
        <p:nvSpPr>
          <p:cNvPr id="3" name="Content Placeholder 2">
            <a:extLst>
              <a:ext uri="{FF2B5EF4-FFF2-40B4-BE49-F238E27FC236}">
                <a16:creationId xmlns:a16="http://schemas.microsoft.com/office/drawing/2014/main" id="{F506A6EC-AFB8-FA47-8CE8-CE21A9A0A06E}"/>
              </a:ext>
            </a:extLst>
          </p:cNvPr>
          <p:cNvSpPr>
            <a:spLocks noGrp="1"/>
          </p:cNvSpPr>
          <p:nvPr>
            <p:ph idx="1"/>
          </p:nvPr>
        </p:nvSpPr>
        <p:spPr/>
        <p:txBody>
          <a:bodyPr>
            <a:normAutofit fontScale="92500" lnSpcReduction="10000"/>
          </a:bodyPr>
          <a:lstStyle/>
          <a:p>
            <a:r>
              <a:rPr lang="en-US" dirty="0"/>
              <a:t>So happy….</a:t>
            </a:r>
          </a:p>
          <a:p>
            <a:endParaRPr lang="en-US" dirty="0"/>
          </a:p>
          <a:p>
            <a:r>
              <a:rPr lang="en-US" dirty="0"/>
              <a:t>Because two’s complement is already the way to show negative numbers, then we just do binary addition with our negative number. </a:t>
            </a:r>
          </a:p>
          <a:p>
            <a:endParaRPr lang="en-US" dirty="0"/>
          </a:p>
          <a:p>
            <a:r>
              <a:rPr lang="en-US" dirty="0"/>
              <a:t>Just remember the addition rules</a:t>
            </a:r>
          </a:p>
          <a:p>
            <a:r>
              <a:rPr lang="en-US" dirty="0"/>
              <a:t>0 + 0 = 0</a:t>
            </a:r>
          </a:p>
          <a:p>
            <a:r>
              <a:rPr lang="en-US" dirty="0"/>
              <a:t>0 + 1 = 1</a:t>
            </a:r>
          </a:p>
          <a:p>
            <a:r>
              <a:rPr lang="en-US" dirty="0"/>
              <a:t>1 + 0 = 1 </a:t>
            </a:r>
          </a:p>
          <a:p>
            <a:r>
              <a:rPr lang="en-US" dirty="0"/>
              <a:t>1 + 1 = 0 carry 1 </a:t>
            </a:r>
          </a:p>
          <a:p>
            <a:r>
              <a:rPr lang="en-US" dirty="0"/>
              <a:t>1 + 1 + 1 = 1 carry 1</a:t>
            </a:r>
          </a:p>
          <a:p>
            <a:endParaRPr lang="en-US" dirty="0"/>
          </a:p>
          <a:p>
            <a:r>
              <a:rPr lang="en-US" dirty="0"/>
              <a:t>The next video does the same steps and the same answer, I just don’t like the way he carries.</a:t>
            </a:r>
          </a:p>
          <a:p>
            <a:endParaRPr lang="en-US" dirty="0"/>
          </a:p>
        </p:txBody>
      </p:sp>
    </p:spTree>
    <p:extLst>
      <p:ext uri="{BB962C8B-B14F-4D97-AF65-F5344CB8AC3E}">
        <p14:creationId xmlns:p14="http://schemas.microsoft.com/office/powerpoint/2010/main" val="35413917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44CF1-0F2D-CF41-9602-4E6970CF44C3}"/>
              </a:ext>
            </a:extLst>
          </p:cNvPr>
          <p:cNvSpPr>
            <a:spLocks noGrp="1"/>
          </p:cNvSpPr>
          <p:nvPr>
            <p:ph type="title"/>
          </p:nvPr>
        </p:nvSpPr>
        <p:spPr/>
        <p:txBody>
          <a:bodyPr>
            <a:normAutofit fontScale="90000"/>
          </a:bodyPr>
          <a:lstStyle/>
          <a:p>
            <a:endParaRPr lang="en-US" dirty="0"/>
          </a:p>
        </p:txBody>
      </p:sp>
      <p:pic>
        <p:nvPicPr>
          <p:cNvPr id="4" name="Binary Subtraction with Two's Complement - This is Easy!.mp4">
            <a:hlinkClick r:id="" action="ppaction://media"/>
            <a:extLst>
              <a:ext uri="{FF2B5EF4-FFF2-40B4-BE49-F238E27FC236}">
                <a16:creationId xmlns:a16="http://schemas.microsoft.com/office/drawing/2014/main" id="{CBC3712F-9334-224C-8C3C-6E3BD9032A8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60388" y="630238"/>
            <a:ext cx="11071225" cy="6227762"/>
          </a:xfrm>
        </p:spPr>
      </p:pic>
    </p:spTree>
    <p:extLst>
      <p:ext uri="{BB962C8B-B14F-4D97-AF65-F5344CB8AC3E}">
        <p14:creationId xmlns:p14="http://schemas.microsoft.com/office/powerpoint/2010/main" val="77813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BA9B3-9668-A44C-A2F6-F0FC0CA75D99}"/>
              </a:ext>
            </a:extLst>
          </p:cNvPr>
          <p:cNvSpPr>
            <a:spLocks noGrp="1"/>
          </p:cNvSpPr>
          <p:nvPr>
            <p:ph type="title"/>
          </p:nvPr>
        </p:nvSpPr>
        <p:spPr/>
        <p:txBody>
          <a:bodyPr>
            <a:normAutofit fontScale="90000"/>
          </a:bodyPr>
          <a:lstStyle/>
          <a:p>
            <a:r>
              <a:rPr lang="en-US" dirty="0"/>
              <a:t>Today</a:t>
            </a:r>
          </a:p>
        </p:txBody>
      </p:sp>
      <p:sp>
        <p:nvSpPr>
          <p:cNvPr id="3" name="Content Placeholder 2">
            <a:extLst>
              <a:ext uri="{FF2B5EF4-FFF2-40B4-BE49-F238E27FC236}">
                <a16:creationId xmlns:a16="http://schemas.microsoft.com/office/drawing/2014/main" id="{75DC50AF-8E14-D740-9E0D-6D5BCA831599}"/>
              </a:ext>
            </a:extLst>
          </p:cNvPr>
          <p:cNvSpPr>
            <a:spLocks noGrp="1"/>
          </p:cNvSpPr>
          <p:nvPr>
            <p:ph idx="1"/>
          </p:nvPr>
        </p:nvSpPr>
        <p:spPr>
          <a:solidFill>
            <a:srgbClr val="00B0F0"/>
          </a:solidFill>
        </p:spPr>
        <p:txBody>
          <a:bodyPr/>
          <a:lstStyle/>
          <a:p>
            <a:r>
              <a:rPr lang="en-GB" dirty="0"/>
              <a:t>4. Describe practical applications where Binary Coded Decimal (BCD) and Hexadecimal are used </a:t>
            </a:r>
          </a:p>
          <a:p>
            <a:r>
              <a:rPr lang="en-GB" dirty="0"/>
              <a:t>5. Show understanding of and be able to represent character data in its internal binary form, depending on the character set used </a:t>
            </a:r>
          </a:p>
          <a:p>
            <a:endParaRPr lang="en-GB" dirty="0"/>
          </a:p>
          <a:p>
            <a:endParaRPr lang="en-GB" dirty="0"/>
          </a:p>
          <a:p>
            <a:r>
              <a:rPr lang="en-US" dirty="0"/>
              <a:t>Understand : What is ASCII and BCD</a:t>
            </a:r>
          </a:p>
          <a:p>
            <a:endParaRPr lang="en-US" dirty="0"/>
          </a:p>
          <a:p>
            <a:r>
              <a:rPr lang="en-US" dirty="0"/>
              <a:t>Able : Decode ASCII</a:t>
            </a:r>
          </a:p>
          <a:p>
            <a:endParaRPr lang="en-US" dirty="0"/>
          </a:p>
          <a:p>
            <a:r>
              <a:rPr lang="en-US" dirty="0"/>
              <a:t>Answer : What alternatives are there?</a:t>
            </a:r>
          </a:p>
          <a:p>
            <a:endParaRPr lang="en-GB" dirty="0"/>
          </a:p>
          <a:p>
            <a:endParaRPr lang="en-US" dirty="0"/>
          </a:p>
        </p:txBody>
      </p:sp>
    </p:spTree>
    <p:extLst>
      <p:ext uri="{BB962C8B-B14F-4D97-AF65-F5344CB8AC3E}">
        <p14:creationId xmlns:p14="http://schemas.microsoft.com/office/powerpoint/2010/main" val="3548363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Question:</a:t>
            </a:r>
          </a:p>
        </p:txBody>
      </p:sp>
      <p:sp>
        <p:nvSpPr>
          <p:cNvPr id="3" name="Content Placeholder 2"/>
          <p:cNvSpPr>
            <a:spLocks noGrp="1"/>
          </p:cNvSpPr>
          <p:nvPr>
            <p:ph idx="1"/>
          </p:nvPr>
        </p:nvSpPr>
        <p:spPr/>
        <p:txBody>
          <a:bodyPr/>
          <a:lstStyle/>
          <a:p>
            <a:r>
              <a:rPr lang="en-US" dirty="0"/>
              <a:t>A computer’s number system is a base 2 number system – why?</a:t>
            </a:r>
          </a:p>
          <a:p>
            <a:endParaRPr lang="en-US" dirty="0"/>
          </a:p>
          <a:p>
            <a:endParaRPr lang="en-US" dirty="0"/>
          </a:p>
          <a:p>
            <a:r>
              <a:rPr lang="en-US" dirty="0"/>
              <a:t>A computer uses only two numbers:</a:t>
            </a:r>
          </a:p>
          <a:p>
            <a:endParaRPr lang="en-US" dirty="0"/>
          </a:p>
          <a:p>
            <a:r>
              <a:rPr lang="en-US" dirty="0"/>
              <a:t>0 and 1 – this number system is called binary </a:t>
            </a:r>
          </a:p>
        </p:txBody>
      </p:sp>
    </p:spTree>
    <p:extLst>
      <p:ext uri="{BB962C8B-B14F-4D97-AF65-F5344CB8AC3E}">
        <p14:creationId xmlns:p14="http://schemas.microsoft.com/office/powerpoint/2010/main" val="38512754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ASCII</a:t>
            </a:r>
          </a:p>
        </p:txBody>
      </p:sp>
      <p:sp>
        <p:nvSpPr>
          <p:cNvPr id="3" name="Content Placeholder 2"/>
          <p:cNvSpPr>
            <a:spLocks noGrp="1"/>
          </p:cNvSpPr>
          <p:nvPr>
            <p:ph idx="1"/>
          </p:nvPr>
        </p:nvSpPr>
        <p:spPr/>
        <p:txBody>
          <a:bodyPr/>
          <a:lstStyle/>
          <a:p>
            <a:r>
              <a:rPr lang="en-US" dirty="0"/>
              <a:t>ASCII is American Standard Code for Information Interchange </a:t>
            </a:r>
          </a:p>
          <a:p>
            <a:br>
              <a:rPr lang="en-US" dirty="0"/>
            </a:br>
            <a:endParaRPr lang="en-US" dirty="0"/>
          </a:p>
          <a:p>
            <a:r>
              <a:rPr lang="en-US" dirty="0"/>
              <a:t>It is a code to represent English letters, numbers and characters. </a:t>
            </a:r>
          </a:p>
          <a:p>
            <a:endParaRPr lang="en-US" dirty="0"/>
          </a:p>
        </p:txBody>
      </p:sp>
    </p:spTree>
    <p:extLst>
      <p:ext uri="{BB962C8B-B14F-4D97-AF65-F5344CB8AC3E}">
        <p14:creationId xmlns:p14="http://schemas.microsoft.com/office/powerpoint/2010/main" val="2448176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3" name="Content Placeholder 2"/>
          <p:cNvSpPr>
            <a:spLocks noGrp="1"/>
          </p:cNvSpPr>
          <p:nvPr>
            <p:ph idx="1"/>
          </p:nvPr>
        </p:nvSpPr>
        <p:spPr/>
        <p:txBody>
          <a:bodyPr/>
          <a:lstStyle/>
          <a:p>
            <a:r>
              <a:rPr lang="en-US" dirty="0"/>
              <a:t>How can you and a computer communicate?</a:t>
            </a:r>
          </a:p>
          <a:p>
            <a:br>
              <a:rPr lang="en-US" dirty="0"/>
            </a:br>
            <a:endParaRPr lang="en-US" dirty="0"/>
          </a:p>
          <a:p>
            <a:r>
              <a:rPr lang="en-US" dirty="0"/>
              <a:t>You cannot speak binary...so what happens?</a:t>
            </a:r>
          </a:p>
          <a:p>
            <a:endParaRPr lang="en-US" dirty="0"/>
          </a:p>
        </p:txBody>
      </p:sp>
    </p:spTree>
    <p:extLst>
      <p:ext uri="{BB962C8B-B14F-4D97-AF65-F5344CB8AC3E}">
        <p14:creationId xmlns:p14="http://schemas.microsoft.com/office/powerpoint/2010/main" val="32135956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3" name="Content Placeholder 2"/>
          <p:cNvSpPr>
            <a:spLocks noGrp="1"/>
          </p:cNvSpPr>
          <p:nvPr>
            <p:ph idx="1"/>
          </p:nvPr>
        </p:nvSpPr>
        <p:spPr/>
        <p:txBody>
          <a:bodyPr>
            <a:normAutofit/>
          </a:bodyPr>
          <a:lstStyle/>
          <a:p>
            <a:r>
              <a:rPr lang="en-US" dirty="0"/>
              <a:t>Standard ASCII code is made up of 7 bits. </a:t>
            </a:r>
          </a:p>
          <a:p>
            <a:endParaRPr lang="en-US" dirty="0"/>
          </a:p>
          <a:p>
            <a:r>
              <a:rPr lang="en-US" dirty="0"/>
              <a:t>2</a:t>
            </a:r>
            <a:r>
              <a:rPr lang="en-US" baseline="30000" dirty="0"/>
              <a:t>7</a:t>
            </a:r>
            <a:r>
              <a:rPr lang="en-US" dirty="0"/>
              <a:t> </a:t>
            </a:r>
          </a:p>
          <a:p>
            <a:endParaRPr lang="en-US" dirty="0"/>
          </a:p>
          <a:p>
            <a:r>
              <a:rPr lang="en-US" dirty="0"/>
              <a:t>2</a:t>
            </a:r>
            <a:r>
              <a:rPr lang="en-US" baseline="30000" dirty="0"/>
              <a:t>7</a:t>
            </a:r>
            <a:r>
              <a:rPr lang="en-US" dirty="0"/>
              <a:t> bits mean you can have 128 characters </a:t>
            </a:r>
            <a:br>
              <a:rPr lang="en-US" dirty="0"/>
            </a:br>
            <a:r>
              <a:rPr lang="en-US" dirty="0"/>
              <a:t>(including 0)</a:t>
            </a:r>
          </a:p>
          <a:p>
            <a:endParaRPr lang="en-US" dirty="0"/>
          </a:p>
          <a:p>
            <a:r>
              <a:rPr lang="en-US" dirty="0"/>
              <a:t>Standard ASCII is split up into 2 sections:</a:t>
            </a:r>
          </a:p>
          <a:p>
            <a:endParaRPr lang="en-US" dirty="0"/>
          </a:p>
          <a:p>
            <a:r>
              <a:rPr lang="en-US" dirty="0"/>
              <a:t>Non Printable - System codes like ESC, ENTER - these are between 0 -31</a:t>
            </a:r>
          </a:p>
          <a:p>
            <a:endParaRPr lang="en-US" dirty="0"/>
          </a:p>
          <a:p>
            <a:r>
              <a:rPr lang="en-US" dirty="0"/>
              <a:t>Printable - from 32- 127</a:t>
            </a:r>
          </a:p>
          <a:p>
            <a:endParaRPr lang="en-US" dirty="0"/>
          </a:p>
        </p:txBody>
      </p:sp>
    </p:spTree>
    <p:extLst>
      <p:ext uri="{BB962C8B-B14F-4D97-AF65-F5344CB8AC3E}">
        <p14:creationId xmlns:p14="http://schemas.microsoft.com/office/powerpoint/2010/main" val="42207616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Non Printable</a:t>
            </a:r>
          </a:p>
        </p:txBody>
      </p:sp>
      <p:pic>
        <p:nvPicPr>
          <p:cNvPr id="4" name="Content Placeholder 3"/>
          <p:cNvPicPr>
            <a:picLocks noGrp="1" noChangeAspect="1"/>
          </p:cNvPicPr>
          <p:nvPr>
            <p:ph idx="1"/>
          </p:nvPr>
        </p:nvPicPr>
        <p:blipFill>
          <a:blip r:embed="rId2"/>
          <a:srcRect t="-18223" b="-18223"/>
          <a:stretch>
            <a:fillRect/>
          </a:stretch>
        </p:blipFill>
        <p:spPr>
          <a:prstGeom prst="rect">
            <a:avLst/>
          </a:prstGeom>
          <a:solidFill>
            <a:schemeClr val="bg1"/>
          </a:solidFill>
        </p:spPr>
      </p:pic>
    </p:spTree>
    <p:extLst>
      <p:ext uri="{BB962C8B-B14F-4D97-AF65-F5344CB8AC3E}">
        <p14:creationId xmlns:p14="http://schemas.microsoft.com/office/powerpoint/2010/main" val="28960783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Printable</a:t>
            </a:r>
          </a:p>
        </p:txBody>
      </p:sp>
      <p:pic>
        <p:nvPicPr>
          <p:cNvPr id="4" name="Content Placeholder 3"/>
          <p:cNvPicPr>
            <a:picLocks noGrp="1" noChangeAspect="1"/>
          </p:cNvPicPr>
          <p:nvPr>
            <p:ph idx="1"/>
          </p:nvPr>
        </p:nvPicPr>
        <p:blipFill rotWithShape="1">
          <a:blip r:embed="rId2"/>
          <a:srcRect t="54" b="1023"/>
          <a:stretch/>
        </p:blipFill>
        <p:spPr>
          <a:xfrm>
            <a:off x="1524000" y="747987"/>
            <a:ext cx="9144000" cy="4313974"/>
          </a:xfrm>
          <a:solidFill>
            <a:schemeClr val="bg1"/>
          </a:solidFill>
        </p:spPr>
      </p:pic>
      <p:sp>
        <p:nvSpPr>
          <p:cNvPr id="5" name="Content Placeholder 2"/>
          <p:cNvSpPr txBox="1">
            <a:spLocks/>
          </p:cNvSpPr>
          <p:nvPr/>
        </p:nvSpPr>
        <p:spPr>
          <a:xfrm>
            <a:off x="1524000" y="5061961"/>
            <a:ext cx="9144000" cy="4474876"/>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3200" kern="1200">
                <a:solidFill>
                  <a:schemeClr val="tx1"/>
                </a:solidFill>
                <a:latin typeface="Avenir Book"/>
                <a:ea typeface="+mn-ea"/>
                <a:cs typeface="Avenir Book"/>
              </a:defRPr>
            </a:lvl1pPr>
            <a:lvl2pPr marL="457200" indent="0" algn="l" defTabSz="457200" rtl="0" eaLnBrk="1" latinLnBrk="0" hangingPunct="1">
              <a:spcBef>
                <a:spcPct val="20000"/>
              </a:spcBef>
              <a:buFont typeface="Arial"/>
              <a:buNone/>
              <a:defRPr sz="2800" kern="1200">
                <a:solidFill>
                  <a:schemeClr val="tx1"/>
                </a:solidFill>
                <a:latin typeface="Avenir Book"/>
                <a:ea typeface="+mn-ea"/>
                <a:cs typeface="Avenir Book"/>
              </a:defRPr>
            </a:lvl2pPr>
            <a:lvl3pPr marL="914400" indent="0" algn="l" defTabSz="457200" rtl="0" eaLnBrk="1" latinLnBrk="0" hangingPunct="1">
              <a:spcBef>
                <a:spcPct val="20000"/>
              </a:spcBef>
              <a:buFont typeface="Arial"/>
              <a:buNone/>
              <a:defRPr sz="2400" kern="1200">
                <a:solidFill>
                  <a:schemeClr val="tx1"/>
                </a:solidFill>
                <a:latin typeface="Avenir Book"/>
                <a:ea typeface="+mn-ea"/>
                <a:cs typeface="Avenir Book"/>
              </a:defRPr>
            </a:lvl3pPr>
            <a:lvl4pPr marL="1371600" indent="0" algn="l" defTabSz="457200" rtl="0" eaLnBrk="1" latinLnBrk="0" hangingPunct="1">
              <a:spcBef>
                <a:spcPct val="20000"/>
              </a:spcBef>
              <a:buFont typeface="Arial"/>
              <a:buNone/>
              <a:defRPr sz="2000" kern="1200">
                <a:solidFill>
                  <a:schemeClr val="tx1"/>
                </a:solidFill>
                <a:latin typeface="Avenir Book"/>
                <a:ea typeface="+mn-ea"/>
                <a:cs typeface="Avenir Book"/>
              </a:defRPr>
            </a:lvl4pPr>
            <a:lvl5pPr marL="1828800" indent="0" algn="l" defTabSz="457200" rtl="0" eaLnBrk="1" latinLnBrk="0" hangingPunct="1">
              <a:spcBef>
                <a:spcPct val="20000"/>
              </a:spcBef>
              <a:buFont typeface="Arial"/>
              <a:buNone/>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bg1"/>
                </a:solidFill>
              </a:rPr>
              <a:t>So if you the word Cat </a:t>
            </a:r>
          </a:p>
          <a:p>
            <a:r>
              <a:rPr lang="en-US" dirty="0">
                <a:solidFill>
                  <a:schemeClr val="bg1"/>
                </a:solidFill>
              </a:rPr>
              <a:t>Its 67, 97, 116</a:t>
            </a:r>
          </a:p>
          <a:p>
            <a:r>
              <a:rPr lang="en-US" dirty="0">
                <a:solidFill>
                  <a:schemeClr val="bg1"/>
                </a:solidFill>
              </a:rPr>
              <a:t>1000011 1100001    1110100</a:t>
            </a:r>
          </a:p>
        </p:txBody>
      </p:sp>
    </p:spTree>
    <p:extLst>
      <p:ext uri="{BB962C8B-B14F-4D97-AF65-F5344CB8AC3E}">
        <p14:creationId xmlns:p14="http://schemas.microsoft.com/office/powerpoint/2010/main" val="59285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your initials in Binary?</a:t>
            </a:r>
          </a:p>
        </p:txBody>
      </p:sp>
      <p:pic>
        <p:nvPicPr>
          <p:cNvPr id="4" name="Content Placeholder 3"/>
          <p:cNvPicPr>
            <a:picLocks noGrp="1" noChangeAspect="1"/>
          </p:cNvPicPr>
          <p:nvPr>
            <p:ph idx="1"/>
          </p:nvPr>
        </p:nvPicPr>
        <p:blipFill>
          <a:blip r:embed="rId2"/>
          <a:srcRect t="806" b="806"/>
          <a:stretch>
            <a:fillRect/>
          </a:stretch>
        </p:blipFill>
        <p:spPr/>
      </p:pic>
    </p:spTree>
    <p:extLst>
      <p:ext uri="{BB962C8B-B14F-4D97-AF65-F5344CB8AC3E}">
        <p14:creationId xmlns:p14="http://schemas.microsoft.com/office/powerpoint/2010/main" val="44404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3" name="Content Placeholder 2"/>
          <p:cNvSpPr>
            <a:spLocks noGrp="1"/>
          </p:cNvSpPr>
          <p:nvPr>
            <p:ph idx="1"/>
          </p:nvPr>
        </p:nvSpPr>
        <p:spPr/>
        <p:txBody>
          <a:bodyPr>
            <a:normAutofit lnSpcReduction="10000"/>
          </a:bodyPr>
          <a:lstStyle/>
          <a:p>
            <a:r>
              <a:rPr lang="en-US" dirty="0"/>
              <a:t>I lied....(kind of...) </a:t>
            </a:r>
          </a:p>
          <a:p>
            <a:br>
              <a:rPr lang="en-US" dirty="0"/>
            </a:br>
            <a:endParaRPr lang="en-US" dirty="0"/>
          </a:p>
          <a:p>
            <a:r>
              <a:rPr lang="en-US" dirty="0"/>
              <a:t>Standard ASCII code does have 128 characters (printing and system combined) - 2</a:t>
            </a:r>
            <a:r>
              <a:rPr lang="en-US" baseline="30000" dirty="0"/>
              <a:t>7</a:t>
            </a:r>
            <a:endParaRPr lang="en-US" dirty="0"/>
          </a:p>
          <a:p>
            <a:br>
              <a:rPr lang="en-US" dirty="0"/>
            </a:br>
            <a:endParaRPr lang="en-US" dirty="0"/>
          </a:p>
          <a:p>
            <a:r>
              <a:rPr lang="en-US" dirty="0"/>
              <a:t>But there is also Extended ASCII. </a:t>
            </a:r>
          </a:p>
          <a:p>
            <a:br>
              <a:rPr lang="en-US" dirty="0"/>
            </a:br>
            <a:endParaRPr lang="en-US" dirty="0"/>
          </a:p>
          <a:p>
            <a:r>
              <a:rPr lang="en-US" dirty="0"/>
              <a:t>Extended ASCII has 2</a:t>
            </a:r>
            <a:r>
              <a:rPr lang="en-US" baseline="30000" dirty="0"/>
              <a:t>8</a:t>
            </a:r>
            <a:r>
              <a:rPr lang="en-US" dirty="0"/>
              <a:t> - 256 characters (including 0) </a:t>
            </a:r>
          </a:p>
          <a:p>
            <a:br>
              <a:rPr lang="en-US" dirty="0"/>
            </a:br>
            <a:endParaRPr lang="en-US" dirty="0"/>
          </a:p>
          <a:p>
            <a:r>
              <a:rPr lang="en-US" dirty="0"/>
              <a:t>Extended ASCII allows for extra characters, symbols and support for other languages!!</a:t>
            </a:r>
          </a:p>
          <a:p>
            <a:endParaRPr lang="en-US" dirty="0"/>
          </a:p>
        </p:txBody>
      </p:sp>
    </p:spTree>
    <p:extLst>
      <p:ext uri="{BB962C8B-B14F-4D97-AF65-F5344CB8AC3E}">
        <p14:creationId xmlns:p14="http://schemas.microsoft.com/office/powerpoint/2010/main" val="9180565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Extended ASCII</a:t>
            </a:r>
          </a:p>
        </p:txBody>
      </p:sp>
      <p:pic>
        <p:nvPicPr>
          <p:cNvPr id="4" name="Content Placeholder 3"/>
          <p:cNvPicPr>
            <a:picLocks noGrp="1" noChangeAspect="1"/>
          </p:cNvPicPr>
          <p:nvPr>
            <p:ph idx="1"/>
          </p:nvPr>
        </p:nvPicPr>
        <p:blipFill>
          <a:blip r:embed="rId2"/>
          <a:srcRect l="5076" r="5076"/>
          <a:stretch>
            <a:fillRect/>
          </a:stretch>
        </p:blipFill>
        <p:spPr/>
      </p:pic>
    </p:spTree>
    <p:extLst>
      <p:ext uri="{BB962C8B-B14F-4D97-AF65-F5344CB8AC3E}">
        <p14:creationId xmlns:p14="http://schemas.microsoft.com/office/powerpoint/2010/main" val="705948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Quick Quiz</a:t>
            </a:r>
          </a:p>
        </p:txBody>
      </p:sp>
      <p:sp>
        <p:nvSpPr>
          <p:cNvPr id="3" name="Content Placeholder 2"/>
          <p:cNvSpPr>
            <a:spLocks noGrp="1"/>
          </p:cNvSpPr>
          <p:nvPr>
            <p:ph idx="1"/>
          </p:nvPr>
        </p:nvSpPr>
        <p:spPr/>
        <p:txBody>
          <a:bodyPr>
            <a:normAutofit/>
          </a:bodyPr>
          <a:lstStyle/>
          <a:p>
            <a:r>
              <a:rPr lang="en-US" dirty="0"/>
              <a:t>1. What language does a computer understand?</a:t>
            </a:r>
          </a:p>
          <a:p>
            <a:r>
              <a:rPr lang="en-US" dirty="0"/>
              <a:t>2. What does the abbreviation ASCII stand for?</a:t>
            </a:r>
          </a:p>
          <a:p>
            <a:r>
              <a:rPr lang="en-US" dirty="0"/>
              <a:t>3. How many bits does standard ASCII use?</a:t>
            </a:r>
          </a:p>
          <a:p>
            <a:r>
              <a:rPr lang="en-US" dirty="0"/>
              <a:t>4. How many characters does this mean standard ASCII has?</a:t>
            </a:r>
          </a:p>
          <a:p>
            <a:r>
              <a:rPr lang="en-US" dirty="0"/>
              <a:t>5. Standard ASCII is broken up into two sections - what are these?</a:t>
            </a:r>
          </a:p>
          <a:p>
            <a:r>
              <a:rPr lang="en-US" dirty="0"/>
              <a:t>6. The first ???? codes in ASCII are system codes</a:t>
            </a:r>
          </a:p>
          <a:p>
            <a:r>
              <a:rPr lang="en-US" dirty="0"/>
              <a:t>7. Convert 97 into binary</a:t>
            </a:r>
          </a:p>
          <a:p>
            <a:r>
              <a:rPr lang="en-US" dirty="0"/>
              <a:t>8. Convert 01100001 into denary</a:t>
            </a:r>
          </a:p>
          <a:p>
            <a:r>
              <a:rPr lang="en-US" dirty="0"/>
              <a:t>9. How many bits does extended ASCII use?</a:t>
            </a:r>
          </a:p>
          <a:p>
            <a:r>
              <a:rPr lang="en-US" dirty="0"/>
              <a:t>10. How many characters does extended ASCII have?</a:t>
            </a:r>
          </a:p>
          <a:p>
            <a:r>
              <a:rPr lang="en-US" dirty="0"/>
              <a:t>11. What benefit does Extended ASCII allow for?</a:t>
            </a:r>
          </a:p>
        </p:txBody>
      </p:sp>
    </p:spTree>
    <p:extLst>
      <p:ext uri="{BB962C8B-B14F-4D97-AF65-F5344CB8AC3E}">
        <p14:creationId xmlns:p14="http://schemas.microsoft.com/office/powerpoint/2010/main" val="187009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Question</a:t>
            </a:r>
          </a:p>
        </p:txBody>
      </p:sp>
      <p:sp>
        <p:nvSpPr>
          <p:cNvPr id="3" name="Content Placeholder 2"/>
          <p:cNvSpPr>
            <a:spLocks noGrp="1"/>
          </p:cNvSpPr>
          <p:nvPr>
            <p:ph idx="1"/>
          </p:nvPr>
        </p:nvSpPr>
        <p:spPr/>
        <p:txBody>
          <a:bodyPr>
            <a:normAutofit/>
          </a:bodyPr>
          <a:lstStyle/>
          <a:p>
            <a:r>
              <a:rPr lang="en-US" dirty="0"/>
              <a:t>Do you think that Extended ASCII has enough characters for everything you need?</a:t>
            </a:r>
          </a:p>
          <a:p>
            <a:br>
              <a:rPr lang="en-US" dirty="0"/>
            </a:br>
            <a:r>
              <a:rPr lang="en-US" dirty="0"/>
              <a:t>Unicode</a:t>
            </a:r>
          </a:p>
          <a:p>
            <a:endParaRPr lang="en-US" dirty="0"/>
          </a:p>
          <a:p>
            <a:r>
              <a:rPr lang="en-US" dirty="0"/>
              <a:t>Unicode has a code for every character in many different languages. </a:t>
            </a:r>
          </a:p>
          <a:p>
            <a:endParaRPr lang="en-US" dirty="0"/>
          </a:p>
          <a:p>
            <a:r>
              <a:rPr lang="en-US" dirty="0"/>
              <a:t>Unicode doesn't tell you what the binary for a letter is, it just says A=65, or B=66 or Д = 414 </a:t>
            </a:r>
          </a:p>
          <a:p>
            <a:br>
              <a:rPr lang="en-US" dirty="0"/>
            </a:br>
            <a:endParaRPr lang="en-US" dirty="0"/>
          </a:p>
          <a:p>
            <a:br>
              <a:rPr lang="en-US" dirty="0"/>
            </a:br>
            <a:endParaRPr lang="en-US" dirty="0"/>
          </a:p>
          <a:p>
            <a:endParaRPr lang="en-US" dirty="0"/>
          </a:p>
        </p:txBody>
      </p:sp>
    </p:spTree>
    <p:extLst>
      <p:ext uri="{BB962C8B-B14F-4D97-AF65-F5344CB8AC3E}">
        <p14:creationId xmlns:p14="http://schemas.microsoft.com/office/powerpoint/2010/main" val="363833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Convert denary 25 into binary</a:t>
            </a:r>
          </a:p>
        </p:txBody>
      </p:sp>
      <p:pic>
        <p:nvPicPr>
          <p:cNvPr id="4" name="Content Placeholder 3" descr="Screen Shot 2016-08-25 at 09.53.21.png"/>
          <p:cNvPicPr>
            <a:picLocks noGrp="1" noChangeAspect="1"/>
          </p:cNvPicPr>
          <p:nvPr>
            <p:ph idx="1"/>
          </p:nvPr>
        </p:nvPicPr>
        <p:blipFill rotWithShape="1">
          <a:blip r:embed="rId2">
            <a:extLst>
              <a:ext uri="{28A0092B-C50C-407E-A947-70E740481C1C}">
                <a14:useLocalDpi xmlns:a14="http://schemas.microsoft.com/office/drawing/2010/main" val="0"/>
              </a:ext>
            </a:extLst>
          </a:blip>
          <a:srcRect t="-892" b="45"/>
          <a:stretch/>
        </p:blipFill>
        <p:spPr>
          <a:xfrm>
            <a:off x="1524000" y="1019404"/>
            <a:ext cx="9144000" cy="1236654"/>
          </a:xfrm>
        </p:spPr>
      </p:pic>
      <p:sp>
        <p:nvSpPr>
          <p:cNvPr id="6" name="TextBox 5"/>
          <p:cNvSpPr txBox="1"/>
          <p:nvPr/>
        </p:nvSpPr>
        <p:spPr>
          <a:xfrm>
            <a:off x="1524000" y="4395136"/>
            <a:ext cx="9144000" cy="1569660"/>
          </a:xfrm>
          <a:prstGeom prst="rect">
            <a:avLst/>
          </a:prstGeom>
          <a:noFill/>
        </p:spPr>
        <p:txBody>
          <a:bodyPr wrap="square" rtlCol="0">
            <a:spAutoFit/>
          </a:bodyPr>
          <a:lstStyle/>
          <a:p>
            <a:r>
              <a:rPr lang="en-US" sz="3200" dirty="0">
                <a:solidFill>
                  <a:schemeClr val="bg1"/>
                </a:solidFill>
                <a:latin typeface="Avenir Book"/>
                <a:cs typeface="Avenir Book"/>
              </a:rPr>
              <a:t>     0        0       0        1       1        0       0        1</a:t>
            </a:r>
          </a:p>
          <a:p>
            <a:endParaRPr lang="en-US" sz="3200" dirty="0">
              <a:solidFill>
                <a:schemeClr val="bg1"/>
              </a:solidFill>
              <a:latin typeface="Avenir Book"/>
              <a:cs typeface="Avenir Book"/>
            </a:endParaRPr>
          </a:p>
          <a:p>
            <a:r>
              <a:rPr lang="en-US" sz="3200" dirty="0">
                <a:solidFill>
                  <a:schemeClr val="bg1"/>
                </a:solidFill>
                <a:latin typeface="Avenir Book"/>
                <a:cs typeface="Avenir Book"/>
              </a:rPr>
              <a:t>                                 </a:t>
            </a:r>
          </a:p>
        </p:txBody>
      </p:sp>
      <p:sp>
        <p:nvSpPr>
          <p:cNvPr id="7" name="Rectangle 6"/>
          <p:cNvSpPr/>
          <p:nvPr/>
        </p:nvSpPr>
        <p:spPr>
          <a:xfrm>
            <a:off x="1964512" y="4395136"/>
            <a:ext cx="8262975" cy="574148"/>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315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
            <a:ext cx="9144000" cy="6857999"/>
          </a:xfrm>
        </p:spPr>
        <p:txBody>
          <a:bodyPr>
            <a:normAutofit fontScale="92500" lnSpcReduction="10000"/>
          </a:bodyPr>
          <a:lstStyle/>
          <a:p>
            <a:r>
              <a:rPr lang="en-US" dirty="0"/>
              <a:t>Problem ((</a:t>
            </a:r>
          </a:p>
          <a:p>
            <a:endParaRPr lang="en-US" dirty="0"/>
          </a:p>
          <a:p>
            <a:r>
              <a:rPr lang="en-US" dirty="0"/>
              <a:t>Lets take that letter Д at Unicode point 414. </a:t>
            </a:r>
          </a:p>
          <a:p>
            <a:r>
              <a:rPr lang="en-US" dirty="0"/>
              <a:t>In binary it will be: 0000000110011110 </a:t>
            </a:r>
          </a:p>
          <a:p>
            <a:endParaRPr lang="en-US" dirty="0"/>
          </a:p>
          <a:p>
            <a:r>
              <a:rPr lang="en-US" dirty="0"/>
              <a:t>That's a lot of 0's before you actually get to anything useful.</a:t>
            </a:r>
          </a:p>
          <a:p>
            <a:r>
              <a:rPr lang="en-US" dirty="0"/>
              <a:t>This takes up a lot of space.</a:t>
            </a:r>
          </a:p>
          <a:p>
            <a:r>
              <a:rPr lang="en-US" dirty="0"/>
              <a:t>Some computers, if they read 0000 0000 (eight zeros) they terminate the program</a:t>
            </a:r>
          </a:p>
          <a:p>
            <a:endParaRPr lang="en-US" dirty="0"/>
          </a:p>
          <a:p>
            <a:r>
              <a:rPr lang="en-US" dirty="0"/>
              <a:t>So something else was invented as part of Unicode </a:t>
            </a:r>
          </a:p>
          <a:p>
            <a:endParaRPr lang="en-US" dirty="0"/>
          </a:p>
          <a:p>
            <a:r>
              <a:rPr lang="en-US" dirty="0"/>
              <a:t>It's called Unicode Transformation Format or UTF</a:t>
            </a:r>
          </a:p>
          <a:p>
            <a:endParaRPr lang="en-US" dirty="0"/>
          </a:p>
          <a:p>
            <a:r>
              <a:rPr lang="en-US" dirty="0"/>
              <a:t>There have been many UTFs, UTF-2, UTF-8, UTF-16... the most common is UTF 8. </a:t>
            </a:r>
          </a:p>
        </p:txBody>
      </p:sp>
    </p:spTree>
    <p:extLst>
      <p:ext uri="{BB962C8B-B14F-4D97-AF65-F5344CB8AC3E}">
        <p14:creationId xmlns:p14="http://schemas.microsoft.com/office/powerpoint/2010/main" val="3906344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
            <a:ext cx="9144000" cy="6857999"/>
          </a:xfrm>
        </p:spPr>
        <p:txBody>
          <a:bodyPr>
            <a:normAutofit/>
          </a:bodyPr>
          <a:lstStyle/>
          <a:p>
            <a:r>
              <a:rPr lang="en-US" dirty="0"/>
              <a:t>Remember 0000000110011110 for the letter Д and it had all those extra 0s. </a:t>
            </a:r>
          </a:p>
          <a:p>
            <a:endParaRPr lang="en-US" dirty="0"/>
          </a:p>
          <a:p>
            <a:r>
              <a:rPr lang="en-US" dirty="0"/>
              <a:t>Well UTF-8 was designed like to avoid this. </a:t>
            </a:r>
            <a:br>
              <a:rPr lang="en-US" dirty="0"/>
            </a:br>
            <a:endParaRPr lang="en-US" dirty="0"/>
          </a:p>
          <a:p>
            <a:r>
              <a:rPr lang="en-US" dirty="0"/>
              <a:t>If you have something like the letter A, which can be written in ASCII then you start UTF-8 with the number 0 and then the rest of the code as normal ASCII.</a:t>
            </a:r>
            <a:br>
              <a:rPr lang="en-US" dirty="0"/>
            </a:br>
            <a:endParaRPr lang="en-US" dirty="0"/>
          </a:p>
          <a:p>
            <a:r>
              <a:rPr lang="en-US" dirty="0"/>
              <a:t>So A in UTF-8 =</a:t>
            </a:r>
          </a:p>
          <a:p>
            <a:r>
              <a:rPr lang="en-US" dirty="0"/>
              <a:t>01000001</a:t>
            </a:r>
          </a:p>
          <a:p>
            <a:r>
              <a:rPr lang="en-US" dirty="0"/>
              <a:t>UTF-8 ASCII</a:t>
            </a:r>
            <a:br>
              <a:rPr lang="en-US" dirty="0"/>
            </a:br>
            <a:endParaRPr lang="en-US" dirty="0"/>
          </a:p>
          <a:p>
            <a:r>
              <a:rPr lang="en-US" dirty="0"/>
              <a:t>But what about out letter Д with the binary of 0000000110011110</a:t>
            </a:r>
          </a:p>
        </p:txBody>
      </p:sp>
    </p:spTree>
    <p:extLst>
      <p:ext uri="{BB962C8B-B14F-4D97-AF65-F5344CB8AC3E}">
        <p14:creationId xmlns:p14="http://schemas.microsoft.com/office/powerpoint/2010/main" val="33285347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
            <a:ext cx="9144000" cy="6857999"/>
          </a:xfrm>
        </p:spPr>
        <p:txBody>
          <a:bodyPr>
            <a:normAutofit fontScale="92500" lnSpcReduction="20000"/>
          </a:bodyPr>
          <a:lstStyle/>
          <a:p>
            <a:r>
              <a:rPr lang="en-US" dirty="0"/>
              <a:t>With UTF-8 if you need something that's in the ASCII table you start with 0. </a:t>
            </a:r>
          </a:p>
          <a:p>
            <a:endParaRPr lang="en-US" dirty="0"/>
          </a:p>
          <a:p>
            <a:r>
              <a:rPr lang="en-US" dirty="0"/>
              <a:t>Otherwise you start with </a:t>
            </a:r>
            <a:r>
              <a:rPr lang="en-US" b="1" dirty="0">
                <a:solidFill>
                  <a:srgbClr val="FF6600"/>
                </a:solidFill>
              </a:rPr>
              <a:t>110</a:t>
            </a:r>
            <a:r>
              <a:rPr lang="en-US" dirty="0">
                <a:solidFill>
                  <a:srgbClr val="FF6600"/>
                </a:solidFill>
              </a:rPr>
              <a:t> </a:t>
            </a:r>
            <a:r>
              <a:rPr lang="en-US" dirty="0"/>
              <a:t>and will need </a:t>
            </a:r>
            <a:r>
              <a:rPr lang="en-US" b="1" dirty="0">
                <a:solidFill>
                  <a:srgbClr val="FF6600"/>
                </a:solidFill>
              </a:rPr>
              <a:t>10</a:t>
            </a:r>
            <a:r>
              <a:rPr lang="en-US" dirty="0"/>
              <a:t> also</a:t>
            </a:r>
            <a:br>
              <a:rPr lang="en-US" dirty="0"/>
            </a:br>
            <a:endParaRPr lang="en-US" dirty="0"/>
          </a:p>
          <a:p>
            <a:r>
              <a:rPr lang="en-US" dirty="0"/>
              <a:t>The </a:t>
            </a:r>
            <a:r>
              <a:rPr lang="en-US" dirty="0">
                <a:solidFill>
                  <a:srgbClr val="FF6600"/>
                </a:solidFill>
              </a:rPr>
              <a:t>11</a:t>
            </a:r>
            <a:r>
              <a:rPr lang="en-US" dirty="0"/>
              <a:t> in </a:t>
            </a:r>
            <a:r>
              <a:rPr lang="en-US" dirty="0">
                <a:solidFill>
                  <a:srgbClr val="FF6600"/>
                </a:solidFill>
              </a:rPr>
              <a:t>110</a:t>
            </a:r>
            <a:r>
              <a:rPr lang="en-US" dirty="0"/>
              <a:t> tell you it will be two bytes long (two ones mean two bytes) each byte is 8 characters. </a:t>
            </a:r>
            <a:br>
              <a:rPr lang="en-US" dirty="0"/>
            </a:br>
            <a:endParaRPr lang="en-US" dirty="0"/>
          </a:p>
          <a:p>
            <a:r>
              <a:rPr lang="en-US" dirty="0"/>
              <a:t>So you have </a:t>
            </a:r>
            <a:r>
              <a:rPr lang="en-US" dirty="0">
                <a:solidFill>
                  <a:srgbClr val="FF6600"/>
                </a:solidFill>
              </a:rPr>
              <a:t>110</a:t>
            </a:r>
            <a:r>
              <a:rPr lang="en-US" dirty="0"/>
              <a:t>xxxxx and then you have </a:t>
            </a:r>
            <a:r>
              <a:rPr lang="en-US" dirty="0">
                <a:solidFill>
                  <a:srgbClr val="FF6600"/>
                </a:solidFill>
              </a:rPr>
              <a:t>10</a:t>
            </a:r>
            <a:r>
              <a:rPr lang="en-US" dirty="0"/>
              <a:t>xxxxxx</a:t>
            </a:r>
            <a:br>
              <a:rPr lang="en-US" dirty="0"/>
            </a:br>
            <a:endParaRPr lang="en-US" dirty="0"/>
          </a:p>
          <a:p>
            <a:r>
              <a:rPr lang="en-US" dirty="0"/>
              <a:t>The 10 just tells the computer its a continuation from the previous byte and now you just fill the x's with the actual binary. So our Д was 00000</a:t>
            </a:r>
            <a:r>
              <a:rPr lang="en-US" b="1" dirty="0">
                <a:solidFill>
                  <a:schemeClr val="accent2"/>
                </a:solidFill>
              </a:rPr>
              <a:t>00110011110</a:t>
            </a:r>
            <a:r>
              <a:rPr lang="en-US" dirty="0"/>
              <a:t> but in UTF-8 it will be:</a:t>
            </a:r>
            <a:br>
              <a:rPr lang="en-US" dirty="0"/>
            </a:br>
            <a:endParaRPr lang="en-US" dirty="0"/>
          </a:p>
          <a:p>
            <a:r>
              <a:rPr lang="en-US" dirty="0">
                <a:solidFill>
                  <a:schemeClr val="accent6"/>
                </a:solidFill>
              </a:rPr>
              <a:t>110</a:t>
            </a:r>
            <a:r>
              <a:rPr lang="en-US" dirty="0">
                <a:solidFill>
                  <a:schemeClr val="accent2"/>
                </a:solidFill>
              </a:rPr>
              <a:t>00110</a:t>
            </a:r>
            <a:r>
              <a:rPr lang="en-US" dirty="0"/>
              <a:t> </a:t>
            </a:r>
            <a:r>
              <a:rPr lang="en-US" dirty="0">
                <a:solidFill>
                  <a:schemeClr val="accent6"/>
                </a:solidFill>
              </a:rPr>
              <a:t>10</a:t>
            </a:r>
            <a:r>
              <a:rPr lang="en-US" dirty="0">
                <a:solidFill>
                  <a:srgbClr val="C0504D"/>
                </a:solidFill>
              </a:rPr>
              <a:t>011110</a:t>
            </a:r>
          </a:p>
          <a:p>
            <a:r>
              <a:rPr lang="en-US" dirty="0"/>
              <a:t>We have 11 little x's so we use those 11 bits from the binary code. </a:t>
            </a:r>
          </a:p>
          <a:p>
            <a:r>
              <a:rPr lang="en-US" dirty="0"/>
              <a:t>When you send this to another computer, the other computer takes off the UTF-8 code (110 and 10) and you are left with 00110011110 or the letter Д</a:t>
            </a:r>
          </a:p>
        </p:txBody>
      </p:sp>
    </p:spTree>
    <p:extLst>
      <p:ext uri="{BB962C8B-B14F-4D97-AF65-F5344CB8AC3E}">
        <p14:creationId xmlns:p14="http://schemas.microsoft.com/office/powerpoint/2010/main" val="15885729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3287666"/>
            <a:ext cx="9136902" cy="3477875"/>
          </a:xfrm>
          <a:prstGeom prst="rect">
            <a:avLst/>
          </a:prstGeom>
          <a:noFill/>
        </p:spPr>
        <p:txBody>
          <a:bodyPr wrap="square" rtlCol="0">
            <a:spAutoFit/>
          </a:bodyPr>
          <a:lstStyle/>
          <a:p>
            <a:r>
              <a:rPr lang="en-US" sz="2000" dirty="0">
                <a:solidFill>
                  <a:schemeClr val="bg1"/>
                </a:solidFill>
                <a:latin typeface="Avenir Book"/>
                <a:cs typeface="Avenir Book"/>
              </a:rPr>
              <a:t>Here you see if you start with 0 then you have 7 bits to fill to make 1 byte. That is 2</a:t>
            </a:r>
            <a:r>
              <a:rPr lang="en-US" sz="2000" baseline="30000" dirty="0">
                <a:solidFill>
                  <a:schemeClr val="bg1"/>
                </a:solidFill>
                <a:latin typeface="Avenir Book"/>
                <a:cs typeface="Avenir Book"/>
              </a:rPr>
              <a:t>7 </a:t>
            </a:r>
            <a:r>
              <a:rPr lang="en-US" sz="2000" dirty="0">
                <a:solidFill>
                  <a:schemeClr val="bg1"/>
                </a:solidFill>
                <a:latin typeface="Avenir Book"/>
                <a:cs typeface="Avenir Book"/>
              </a:rPr>
              <a:t>and gives you 128 characters (ASCII)</a:t>
            </a:r>
          </a:p>
          <a:p>
            <a:endParaRPr lang="en-US" sz="2000" dirty="0">
              <a:solidFill>
                <a:schemeClr val="bg1"/>
              </a:solidFill>
              <a:latin typeface="Avenir Book"/>
              <a:cs typeface="Avenir Book"/>
            </a:endParaRPr>
          </a:p>
          <a:p>
            <a:r>
              <a:rPr lang="en-US" sz="2000" dirty="0">
                <a:solidFill>
                  <a:schemeClr val="bg1"/>
                </a:solidFill>
                <a:latin typeface="Avenir Book"/>
                <a:cs typeface="Avenir Book"/>
              </a:rPr>
              <a:t>If you start with 110, it means you have 2 bytes and you need to have eleven bits to fill. 2</a:t>
            </a:r>
            <a:r>
              <a:rPr lang="en-US" sz="2000" baseline="30000" dirty="0">
                <a:solidFill>
                  <a:schemeClr val="bg1"/>
                </a:solidFill>
                <a:latin typeface="Avenir Book"/>
                <a:cs typeface="Avenir Book"/>
              </a:rPr>
              <a:t>11</a:t>
            </a:r>
            <a:r>
              <a:rPr lang="en-US" sz="2000" dirty="0">
                <a:solidFill>
                  <a:schemeClr val="bg1"/>
                </a:solidFill>
                <a:latin typeface="Avenir Book"/>
                <a:cs typeface="Avenir Book"/>
              </a:rPr>
              <a:t> which is 2048 characters </a:t>
            </a:r>
          </a:p>
          <a:p>
            <a:endParaRPr lang="en-US" sz="2000" dirty="0">
              <a:solidFill>
                <a:schemeClr val="bg1"/>
              </a:solidFill>
              <a:latin typeface="Avenir Book"/>
              <a:cs typeface="Avenir Book"/>
            </a:endParaRPr>
          </a:p>
          <a:p>
            <a:r>
              <a:rPr lang="en-US" sz="2000" dirty="0">
                <a:solidFill>
                  <a:schemeClr val="bg1"/>
                </a:solidFill>
                <a:latin typeface="Avenir Book"/>
                <a:cs typeface="Avenir Book"/>
              </a:rPr>
              <a:t>1110 means 3 bytes (three 1's) and that gives you 16 bits to fill and that's 2</a:t>
            </a:r>
            <a:r>
              <a:rPr lang="en-US" sz="2000" baseline="30000" dirty="0">
                <a:solidFill>
                  <a:schemeClr val="bg1"/>
                </a:solidFill>
                <a:latin typeface="Avenir Book"/>
                <a:cs typeface="Avenir Book"/>
              </a:rPr>
              <a:t>16</a:t>
            </a:r>
            <a:r>
              <a:rPr lang="en-US" sz="2000" dirty="0">
                <a:solidFill>
                  <a:schemeClr val="bg1"/>
                </a:solidFill>
                <a:latin typeface="Avenir Book"/>
                <a:cs typeface="Avenir Book"/>
              </a:rPr>
              <a:t> which allows 65,536 characters.</a:t>
            </a:r>
          </a:p>
          <a:p>
            <a:endParaRPr lang="en-US" sz="2000" dirty="0">
              <a:solidFill>
                <a:schemeClr val="bg1"/>
              </a:solidFill>
              <a:latin typeface="Avenir Book"/>
              <a:cs typeface="Avenir Book"/>
            </a:endParaRPr>
          </a:p>
          <a:p>
            <a:r>
              <a:rPr lang="en-US" sz="2000" dirty="0">
                <a:solidFill>
                  <a:schemeClr val="bg1"/>
                </a:solidFill>
                <a:latin typeface="Avenir Book"/>
                <a:cs typeface="Avenir Book"/>
              </a:rPr>
              <a:t>All the way to 1111110, means 6 bytes and 31 bits to fill. 2</a:t>
            </a:r>
            <a:r>
              <a:rPr lang="en-US" sz="2000" baseline="30000" dirty="0">
                <a:solidFill>
                  <a:schemeClr val="bg1"/>
                </a:solidFill>
                <a:latin typeface="Avenir Book"/>
                <a:cs typeface="Avenir Book"/>
              </a:rPr>
              <a:t>31</a:t>
            </a:r>
            <a:r>
              <a:rPr lang="en-US" sz="2000" dirty="0">
                <a:solidFill>
                  <a:schemeClr val="bg1"/>
                </a:solidFill>
                <a:latin typeface="Avenir Book"/>
                <a:cs typeface="Avenir Book"/>
              </a:rPr>
              <a:t> is 2,147,483,648 characters </a:t>
            </a:r>
          </a:p>
        </p:txBody>
      </p:sp>
      <p:pic>
        <p:nvPicPr>
          <p:cNvPr id="5" name="Picture 4" descr="Screen Shot 2016-08-25 at 14.36.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8589"/>
            <a:ext cx="9136902" cy="3129076"/>
          </a:xfrm>
          <a:prstGeom prst="rect">
            <a:avLst/>
          </a:prstGeom>
        </p:spPr>
      </p:pic>
    </p:spTree>
    <p:extLst>
      <p:ext uri="{BB962C8B-B14F-4D97-AF65-F5344CB8AC3E}">
        <p14:creationId xmlns:p14="http://schemas.microsoft.com/office/powerpoint/2010/main" val="36268736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Today</a:t>
            </a:r>
          </a:p>
        </p:txBody>
      </p:sp>
      <p:sp>
        <p:nvSpPr>
          <p:cNvPr id="3" name="Content Placeholder 2"/>
          <p:cNvSpPr>
            <a:spLocks noGrp="1"/>
          </p:cNvSpPr>
          <p:nvPr>
            <p:ph idx="1"/>
          </p:nvPr>
        </p:nvSpPr>
        <p:spPr/>
        <p:txBody>
          <a:bodyPr/>
          <a:lstStyle/>
          <a:p>
            <a:r>
              <a:rPr lang="en-US" dirty="0"/>
              <a:t>Understand : What is BCD</a:t>
            </a:r>
          </a:p>
          <a:p>
            <a:endParaRPr lang="en-US" dirty="0"/>
          </a:p>
          <a:p>
            <a:r>
              <a:rPr lang="en-US" dirty="0"/>
              <a:t>Able: To write BCD</a:t>
            </a:r>
          </a:p>
          <a:p>
            <a:endParaRPr lang="en-US" dirty="0"/>
          </a:p>
          <a:p>
            <a:r>
              <a:rPr lang="en-US" dirty="0"/>
              <a:t>Answer : Why we use BCD</a:t>
            </a:r>
          </a:p>
        </p:txBody>
      </p:sp>
    </p:spTree>
    <p:extLst>
      <p:ext uri="{BB962C8B-B14F-4D97-AF65-F5344CB8AC3E}">
        <p14:creationId xmlns:p14="http://schemas.microsoft.com/office/powerpoint/2010/main" val="2190006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BCD</a:t>
            </a:r>
          </a:p>
        </p:txBody>
      </p:sp>
      <p:sp>
        <p:nvSpPr>
          <p:cNvPr id="3" name="Content Placeholder 2"/>
          <p:cNvSpPr>
            <a:spLocks noGrp="1"/>
          </p:cNvSpPr>
          <p:nvPr>
            <p:ph idx="1"/>
          </p:nvPr>
        </p:nvSpPr>
        <p:spPr/>
        <p:txBody>
          <a:bodyPr/>
          <a:lstStyle/>
          <a:p>
            <a:r>
              <a:rPr lang="en-US" dirty="0"/>
              <a:t>BCD = Binary Coded Decimal </a:t>
            </a:r>
          </a:p>
          <a:p>
            <a:endParaRPr lang="en-US" dirty="0"/>
          </a:p>
          <a:p>
            <a:r>
              <a:rPr lang="en-US" dirty="0"/>
              <a:t>Another way to show numbers </a:t>
            </a:r>
          </a:p>
          <a:p>
            <a:endParaRPr lang="en-US" dirty="0"/>
          </a:p>
          <a:p>
            <a:r>
              <a:rPr lang="en-US" dirty="0"/>
              <a:t>Always has 4 bits </a:t>
            </a:r>
          </a:p>
          <a:p>
            <a:endParaRPr lang="en-US" dirty="0"/>
          </a:p>
          <a:p>
            <a:r>
              <a:rPr lang="en-US" dirty="0"/>
              <a:t>The easiest thing ever</a:t>
            </a:r>
          </a:p>
          <a:p>
            <a:endParaRPr lang="en-US" dirty="0"/>
          </a:p>
          <a:p>
            <a:endParaRPr lang="en-US" dirty="0"/>
          </a:p>
        </p:txBody>
      </p:sp>
    </p:spTree>
    <p:extLst>
      <p:ext uri="{BB962C8B-B14F-4D97-AF65-F5344CB8AC3E}">
        <p14:creationId xmlns:p14="http://schemas.microsoft.com/office/powerpoint/2010/main" val="10006829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BCD</a:t>
            </a:r>
          </a:p>
        </p:txBody>
      </p:sp>
      <p:sp>
        <p:nvSpPr>
          <p:cNvPr id="3" name="Content Placeholder 2"/>
          <p:cNvSpPr>
            <a:spLocks noGrp="1"/>
          </p:cNvSpPr>
          <p:nvPr>
            <p:ph idx="1"/>
          </p:nvPr>
        </p:nvSpPr>
        <p:spPr/>
        <p:txBody>
          <a:bodyPr/>
          <a:lstStyle/>
          <a:p>
            <a:r>
              <a:rPr lang="en-US" dirty="0"/>
              <a:t>What is 0 in Binary?</a:t>
            </a:r>
          </a:p>
          <a:p>
            <a:endParaRPr lang="en-US" dirty="0"/>
          </a:p>
          <a:p>
            <a:r>
              <a:rPr lang="en-US" dirty="0"/>
              <a:t>0</a:t>
            </a:r>
          </a:p>
          <a:p>
            <a:endParaRPr lang="en-US" dirty="0"/>
          </a:p>
          <a:p>
            <a:r>
              <a:rPr lang="en-US" dirty="0"/>
              <a:t>What if I wanted 0 expressed as a 4 bit number?</a:t>
            </a:r>
          </a:p>
          <a:p>
            <a:endParaRPr lang="en-US" dirty="0"/>
          </a:p>
          <a:p>
            <a:r>
              <a:rPr lang="en-US" dirty="0"/>
              <a:t>0000</a:t>
            </a:r>
          </a:p>
        </p:txBody>
      </p:sp>
    </p:spTree>
    <p:extLst>
      <p:ext uri="{BB962C8B-B14F-4D97-AF65-F5344CB8AC3E}">
        <p14:creationId xmlns:p14="http://schemas.microsoft.com/office/powerpoint/2010/main" val="711004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BCD</a:t>
            </a:r>
          </a:p>
        </p:txBody>
      </p:sp>
      <p:sp>
        <p:nvSpPr>
          <p:cNvPr id="3" name="Content Placeholder 2"/>
          <p:cNvSpPr>
            <a:spLocks noGrp="1"/>
          </p:cNvSpPr>
          <p:nvPr>
            <p:ph idx="1"/>
          </p:nvPr>
        </p:nvSpPr>
        <p:spPr/>
        <p:txBody>
          <a:bodyPr/>
          <a:lstStyle/>
          <a:p>
            <a:r>
              <a:rPr lang="en-US" dirty="0"/>
              <a:t>What about 1 in binary as 4 bits?</a:t>
            </a:r>
          </a:p>
          <a:p>
            <a:endParaRPr lang="en-US" dirty="0"/>
          </a:p>
          <a:p>
            <a:r>
              <a:rPr lang="en-US" dirty="0"/>
              <a:t>0001</a:t>
            </a:r>
          </a:p>
          <a:p>
            <a:endParaRPr lang="en-US" dirty="0"/>
          </a:p>
          <a:p>
            <a:r>
              <a:rPr lang="en-US" dirty="0"/>
              <a:t>And 2</a:t>
            </a:r>
          </a:p>
          <a:p>
            <a:endParaRPr lang="en-US" dirty="0"/>
          </a:p>
          <a:p>
            <a:r>
              <a:rPr lang="en-US" dirty="0"/>
              <a:t>0010</a:t>
            </a:r>
          </a:p>
        </p:txBody>
      </p:sp>
    </p:spTree>
    <p:extLst>
      <p:ext uri="{BB962C8B-B14F-4D97-AF65-F5344CB8AC3E}">
        <p14:creationId xmlns:p14="http://schemas.microsoft.com/office/powerpoint/2010/main" val="34465655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BCD</a:t>
            </a:r>
          </a:p>
        </p:txBody>
      </p:sp>
      <p:sp>
        <p:nvSpPr>
          <p:cNvPr id="3" name="Content Placeholder 2"/>
          <p:cNvSpPr>
            <a:spLocks noGrp="1"/>
          </p:cNvSpPr>
          <p:nvPr>
            <p:ph idx="1"/>
          </p:nvPr>
        </p:nvSpPr>
        <p:spPr>
          <a:xfrm>
            <a:off x="1524000" y="907623"/>
            <a:ext cx="5848150" cy="5950377"/>
          </a:xfrm>
        </p:spPr>
        <p:txBody>
          <a:bodyPr>
            <a:normAutofit/>
          </a:bodyPr>
          <a:lstStyle/>
          <a:p>
            <a:r>
              <a:rPr lang="en-US" dirty="0"/>
              <a:t>In BCD, you look at the decimal number and make it 4 bits.</a:t>
            </a:r>
          </a:p>
          <a:p>
            <a:endParaRPr lang="en-US" dirty="0"/>
          </a:p>
          <a:p>
            <a:r>
              <a:rPr lang="en-US" dirty="0"/>
              <a:t>If you get a 2 digit number – like 15 </a:t>
            </a:r>
          </a:p>
          <a:p>
            <a:endParaRPr lang="en-US" dirty="0"/>
          </a:p>
          <a:p>
            <a:r>
              <a:rPr lang="en-US" dirty="0"/>
              <a:t>In Binary you write 1111</a:t>
            </a:r>
          </a:p>
          <a:p>
            <a:endParaRPr lang="en-US" dirty="0"/>
          </a:p>
          <a:p>
            <a:r>
              <a:rPr lang="en-US" dirty="0"/>
              <a:t>In BCD you write 0001 0101</a:t>
            </a:r>
          </a:p>
          <a:p>
            <a:r>
              <a:rPr lang="en-US" dirty="0"/>
              <a:t>(its 1 then 5)</a:t>
            </a:r>
          </a:p>
        </p:txBody>
      </p:sp>
      <p:graphicFrame>
        <p:nvGraphicFramePr>
          <p:cNvPr id="4" name="Content Placeholder 4"/>
          <p:cNvGraphicFramePr>
            <a:graphicFrameLocks/>
          </p:cNvGraphicFramePr>
          <p:nvPr>
            <p:extLst>
              <p:ext uri="{D42A27DB-BD31-4B8C-83A1-F6EECF244321}">
                <p14:modId xmlns:p14="http://schemas.microsoft.com/office/powerpoint/2010/main" val="528807608"/>
              </p:ext>
            </p:extLst>
          </p:nvPr>
        </p:nvGraphicFramePr>
        <p:xfrm>
          <a:off x="7866978" y="82475"/>
          <a:ext cx="2117866" cy="6583680"/>
        </p:xfrm>
        <a:graphic>
          <a:graphicData uri="http://schemas.openxmlformats.org/drawingml/2006/table">
            <a:tbl>
              <a:tblPr firstRow="1" bandRow="1">
                <a:tableStyleId>{8799B23B-EC83-4686-B30A-512413B5E67A}</a:tableStyleId>
              </a:tblPr>
              <a:tblGrid>
                <a:gridCol w="1031781">
                  <a:extLst>
                    <a:ext uri="{9D8B030D-6E8A-4147-A177-3AD203B41FA5}">
                      <a16:colId xmlns:a16="http://schemas.microsoft.com/office/drawing/2014/main" val="20000"/>
                    </a:ext>
                  </a:extLst>
                </a:gridCol>
                <a:gridCol w="1086085">
                  <a:extLst>
                    <a:ext uri="{9D8B030D-6E8A-4147-A177-3AD203B41FA5}">
                      <a16:colId xmlns:a16="http://schemas.microsoft.com/office/drawing/2014/main" val="20001"/>
                    </a:ext>
                  </a:extLst>
                </a:gridCol>
              </a:tblGrid>
              <a:tr h="364589">
                <a:tc>
                  <a:txBody>
                    <a:bodyPr/>
                    <a:lstStyle/>
                    <a:p>
                      <a:pPr algn="ctr"/>
                      <a:r>
                        <a:rPr lang="en-US" sz="1800" b="1" dirty="0">
                          <a:solidFill>
                            <a:schemeClr val="bg1"/>
                          </a:solidFill>
                          <a:latin typeface="Avenir Book"/>
                          <a:cs typeface="Avenir Book"/>
                        </a:rPr>
                        <a:t>Binary </a:t>
                      </a:r>
                    </a:p>
                  </a:txBody>
                  <a:tcPr/>
                </a:tc>
                <a:tc>
                  <a:txBody>
                    <a:bodyPr/>
                    <a:lstStyle/>
                    <a:p>
                      <a:pPr algn="ctr"/>
                      <a:r>
                        <a:rPr lang="en-US" sz="1800" b="1" dirty="0">
                          <a:solidFill>
                            <a:schemeClr val="bg1"/>
                          </a:solidFill>
                          <a:latin typeface="Avenir Book"/>
                          <a:cs typeface="Avenir Book"/>
                        </a:rPr>
                        <a:t>Denary</a:t>
                      </a:r>
                    </a:p>
                  </a:txBody>
                  <a:tcPr/>
                </a:tc>
                <a:extLst>
                  <a:ext uri="{0D108BD9-81ED-4DB2-BD59-A6C34878D82A}">
                    <a16:rowId xmlns:a16="http://schemas.microsoft.com/office/drawing/2014/main" val="10000"/>
                  </a:ext>
                </a:extLst>
              </a:tr>
              <a:tr h="364589">
                <a:tc>
                  <a:txBody>
                    <a:bodyPr/>
                    <a:lstStyle/>
                    <a:p>
                      <a:pPr algn="ctr"/>
                      <a:r>
                        <a:rPr lang="en-US" sz="1800" b="1" dirty="0">
                          <a:solidFill>
                            <a:schemeClr val="bg1"/>
                          </a:solidFill>
                          <a:latin typeface="Avenir Book"/>
                          <a:cs typeface="Avenir Book"/>
                        </a:rPr>
                        <a:t>Base 2</a:t>
                      </a:r>
                    </a:p>
                  </a:txBody>
                  <a:tcPr/>
                </a:tc>
                <a:tc>
                  <a:txBody>
                    <a:bodyPr/>
                    <a:lstStyle/>
                    <a:p>
                      <a:pPr algn="ctr"/>
                      <a:r>
                        <a:rPr lang="en-US" sz="1800" b="1" dirty="0">
                          <a:solidFill>
                            <a:schemeClr val="bg1"/>
                          </a:solidFill>
                          <a:latin typeface="Avenir Book"/>
                          <a:cs typeface="Avenir Book"/>
                        </a:rPr>
                        <a:t>Base 10 </a:t>
                      </a:r>
                    </a:p>
                  </a:txBody>
                  <a:tcPr/>
                </a:tc>
                <a:extLst>
                  <a:ext uri="{0D108BD9-81ED-4DB2-BD59-A6C34878D82A}">
                    <a16:rowId xmlns:a16="http://schemas.microsoft.com/office/drawing/2014/main" val="10001"/>
                  </a:ext>
                </a:extLst>
              </a:tr>
              <a:tr h="364589">
                <a:tc>
                  <a:txBody>
                    <a:bodyPr/>
                    <a:lstStyle/>
                    <a:p>
                      <a:pPr algn="ctr"/>
                      <a:r>
                        <a:rPr lang="en-US" sz="1800" dirty="0">
                          <a:solidFill>
                            <a:schemeClr val="bg1"/>
                          </a:solidFill>
                          <a:latin typeface="Avenir Book"/>
                          <a:cs typeface="Avenir Book"/>
                        </a:rPr>
                        <a:t>0000</a:t>
                      </a:r>
                    </a:p>
                  </a:txBody>
                  <a:tcPr/>
                </a:tc>
                <a:tc>
                  <a:txBody>
                    <a:bodyPr/>
                    <a:lstStyle/>
                    <a:p>
                      <a:pPr algn="ctr"/>
                      <a:r>
                        <a:rPr lang="en-US" sz="1800" dirty="0">
                          <a:solidFill>
                            <a:schemeClr val="bg1"/>
                          </a:solidFill>
                          <a:latin typeface="Avenir Book"/>
                          <a:cs typeface="Avenir Book"/>
                        </a:rPr>
                        <a:t>0</a:t>
                      </a:r>
                    </a:p>
                  </a:txBody>
                  <a:tcPr/>
                </a:tc>
                <a:extLst>
                  <a:ext uri="{0D108BD9-81ED-4DB2-BD59-A6C34878D82A}">
                    <a16:rowId xmlns:a16="http://schemas.microsoft.com/office/drawing/2014/main" val="10002"/>
                  </a:ext>
                </a:extLst>
              </a:tr>
              <a:tr h="364589">
                <a:tc>
                  <a:txBody>
                    <a:bodyPr/>
                    <a:lstStyle/>
                    <a:p>
                      <a:pPr algn="ctr"/>
                      <a:r>
                        <a:rPr lang="en-US" sz="1800" dirty="0">
                          <a:solidFill>
                            <a:schemeClr val="bg1"/>
                          </a:solidFill>
                          <a:latin typeface="Avenir Book"/>
                          <a:cs typeface="Avenir Book"/>
                        </a:rPr>
                        <a:t>0001</a:t>
                      </a:r>
                    </a:p>
                  </a:txBody>
                  <a:tcPr/>
                </a:tc>
                <a:tc>
                  <a:txBody>
                    <a:bodyPr/>
                    <a:lstStyle/>
                    <a:p>
                      <a:pPr algn="ctr"/>
                      <a:r>
                        <a:rPr lang="en-US" sz="1800" dirty="0">
                          <a:solidFill>
                            <a:schemeClr val="bg1"/>
                          </a:solidFill>
                          <a:latin typeface="Avenir Book"/>
                          <a:cs typeface="Avenir Book"/>
                        </a:rPr>
                        <a:t>1</a:t>
                      </a:r>
                    </a:p>
                  </a:txBody>
                  <a:tcPr/>
                </a:tc>
                <a:extLst>
                  <a:ext uri="{0D108BD9-81ED-4DB2-BD59-A6C34878D82A}">
                    <a16:rowId xmlns:a16="http://schemas.microsoft.com/office/drawing/2014/main" val="10003"/>
                  </a:ext>
                </a:extLst>
              </a:tr>
              <a:tr h="364589">
                <a:tc>
                  <a:txBody>
                    <a:bodyPr/>
                    <a:lstStyle/>
                    <a:p>
                      <a:pPr algn="ctr"/>
                      <a:r>
                        <a:rPr lang="en-US" sz="1800" dirty="0">
                          <a:solidFill>
                            <a:schemeClr val="bg1"/>
                          </a:solidFill>
                          <a:latin typeface="Avenir Book"/>
                          <a:cs typeface="Avenir Book"/>
                        </a:rPr>
                        <a:t>0010</a:t>
                      </a:r>
                    </a:p>
                  </a:txBody>
                  <a:tcPr/>
                </a:tc>
                <a:tc>
                  <a:txBody>
                    <a:bodyPr/>
                    <a:lstStyle/>
                    <a:p>
                      <a:pPr algn="ctr"/>
                      <a:r>
                        <a:rPr lang="en-US" sz="1800" dirty="0">
                          <a:solidFill>
                            <a:schemeClr val="bg1"/>
                          </a:solidFill>
                          <a:latin typeface="Avenir Book"/>
                          <a:cs typeface="Avenir Book"/>
                        </a:rPr>
                        <a:t>2</a:t>
                      </a:r>
                    </a:p>
                  </a:txBody>
                  <a:tcPr/>
                </a:tc>
                <a:extLst>
                  <a:ext uri="{0D108BD9-81ED-4DB2-BD59-A6C34878D82A}">
                    <a16:rowId xmlns:a16="http://schemas.microsoft.com/office/drawing/2014/main" val="10004"/>
                  </a:ext>
                </a:extLst>
              </a:tr>
              <a:tr h="364589">
                <a:tc>
                  <a:txBody>
                    <a:bodyPr/>
                    <a:lstStyle/>
                    <a:p>
                      <a:pPr algn="ctr"/>
                      <a:r>
                        <a:rPr lang="en-US" sz="1800" dirty="0">
                          <a:solidFill>
                            <a:schemeClr val="bg1"/>
                          </a:solidFill>
                          <a:latin typeface="Avenir Book"/>
                          <a:cs typeface="Avenir Book"/>
                        </a:rPr>
                        <a:t>0011</a:t>
                      </a:r>
                    </a:p>
                  </a:txBody>
                  <a:tcPr/>
                </a:tc>
                <a:tc>
                  <a:txBody>
                    <a:bodyPr/>
                    <a:lstStyle/>
                    <a:p>
                      <a:pPr algn="ctr"/>
                      <a:r>
                        <a:rPr lang="en-US" sz="1800" dirty="0">
                          <a:solidFill>
                            <a:schemeClr val="bg1"/>
                          </a:solidFill>
                          <a:latin typeface="Avenir Book"/>
                          <a:cs typeface="Avenir Book"/>
                        </a:rPr>
                        <a:t>3</a:t>
                      </a:r>
                    </a:p>
                  </a:txBody>
                  <a:tcPr/>
                </a:tc>
                <a:extLst>
                  <a:ext uri="{0D108BD9-81ED-4DB2-BD59-A6C34878D82A}">
                    <a16:rowId xmlns:a16="http://schemas.microsoft.com/office/drawing/2014/main" val="10005"/>
                  </a:ext>
                </a:extLst>
              </a:tr>
              <a:tr h="364589">
                <a:tc>
                  <a:txBody>
                    <a:bodyPr/>
                    <a:lstStyle/>
                    <a:p>
                      <a:pPr algn="ctr"/>
                      <a:r>
                        <a:rPr lang="en-US" sz="1800" dirty="0">
                          <a:solidFill>
                            <a:schemeClr val="bg1"/>
                          </a:solidFill>
                          <a:latin typeface="Avenir Book"/>
                          <a:cs typeface="Avenir Book"/>
                        </a:rPr>
                        <a:t>0100</a:t>
                      </a:r>
                    </a:p>
                  </a:txBody>
                  <a:tcPr/>
                </a:tc>
                <a:tc>
                  <a:txBody>
                    <a:bodyPr/>
                    <a:lstStyle/>
                    <a:p>
                      <a:pPr algn="ctr"/>
                      <a:r>
                        <a:rPr lang="en-US" sz="1800" dirty="0">
                          <a:solidFill>
                            <a:schemeClr val="bg1"/>
                          </a:solidFill>
                          <a:latin typeface="Avenir Book"/>
                          <a:cs typeface="Avenir Book"/>
                        </a:rPr>
                        <a:t>4</a:t>
                      </a:r>
                    </a:p>
                  </a:txBody>
                  <a:tcPr/>
                </a:tc>
                <a:extLst>
                  <a:ext uri="{0D108BD9-81ED-4DB2-BD59-A6C34878D82A}">
                    <a16:rowId xmlns:a16="http://schemas.microsoft.com/office/drawing/2014/main" val="10006"/>
                  </a:ext>
                </a:extLst>
              </a:tr>
              <a:tr h="364589">
                <a:tc>
                  <a:txBody>
                    <a:bodyPr/>
                    <a:lstStyle/>
                    <a:p>
                      <a:pPr algn="ctr"/>
                      <a:r>
                        <a:rPr lang="en-US" sz="1800" dirty="0">
                          <a:solidFill>
                            <a:schemeClr val="bg1"/>
                          </a:solidFill>
                          <a:latin typeface="Avenir Book"/>
                          <a:cs typeface="Avenir Book"/>
                        </a:rPr>
                        <a:t>0101</a:t>
                      </a:r>
                    </a:p>
                  </a:txBody>
                  <a:tcPr/>
                </a:tc>
                <a:tc>
                  <a:txBody>
                    <a:bodyPr/>
                    <a:lstStyle/>
                    <a:p>
                      <a:pPr algn="ctr"/>
                      <a:r>
                        <a:rPr lang="en-US" sz="1800" dirty="0">
                          <a:solidFill>
                            <a:schemeClr val="bg1"/>
                          </a:solidFill>
                          <a:latin typeface="Avenir Book"/>
                          <a:cs typeface="Avenir Book"/>
                        </a:rPr>
                        <a:t>5</a:t>
                      </a:r>
                    </a:p>
                  </a:txBody>
                  <a:tcPr/>
                </a:tc>
                <a:extLst>
                  <a:ext uri="{0D108BD9-81ED-4DB2-BD59-A6C34878D82A}">
                    <a16:rowId xmlns:a16="http://schemas.microsoft.com/office/drawing/2014/main" val="10007"/>
                  </a:ext>
                </a:extLst>
              </a:tr>
              <a:tr h="364589">
                <a:tc>
                  <a:txBody>
                    <a:bodyPr/>
                    <a:lstStyle/>
                    <a:p>
                      <a:pPr algn="ctr"/>
                      <a:r>
                        <a:rPr lang="en-US" sz="1800" dirty="0">
                          <a:solidFill>
                            <a:schemeClr val="bg1"/>
                          </a:solidFill>
                          <a:latin typeface="Avenir Book"/>
                          <a:cs typeface="Avenir Book"/>
                        </a:rPr>
                        <a:t>0110</a:t>
                      </a:r>
                    </a:p>
                  </a:txBody>
                  <a:tcPr/>
                </a:tc>
                <a:tc>
                  <a:txBody>
                    <a:bodyPr/>
                    <a:lstStyle/>
                    <a:p>
                      <a:pPr algn="ctr"/>
                      <a:r>
                        <a:rPr lang="en-US" sz="1800" dirty="0">
                          <a:solidFill>
                            <a:schemeClr val="bg1"/>
                          </a:solidFill>
                          <a:latin typeface="Avenir Book"/>
                          <a:cs typeface="Avenir Book"/>
                        </a:rPr>
                        <a:t>6</a:t>
                      </a:r>
                    </a:p>
                  </a:txBody>
                  <a:tcPr/>
                </a:tc>
                <a:extLst>
                  <a:ext uri="{0D108BD9-81ED-4DB2-BD59-A6C34878D82A}">
                    <a16:rowId xmlns:a16="http://schemas.microsoft.com/office/drawing/2014/main" val="10008"/>
                  </a:ext>
                </a:extLst>
              </a:tr>
              <a:tr h="364589">
                <a:tc>
                  <a:txBody>
                    <a:bodyPr/>
                    <a:lstStyle/>
                    <a:p>
                      <a:pPr algn="ctr"/>
                      <a:r>
                        <a:rPr lang="en-US" sz="1800" dirty="0">
                          <a:solidFill>
                            <a:schemeClr val="bg1"/>
                          </a:solidFill>
                          <a:latin typeface="Avenir Book"/>
                          <a:cs typeface="Avenir Book"/>
                        </a:rPr>
                        <a:t>0111</a:t>
                      </a:r>
                    </a:p>
                  </a:txBody>
                  <a:tcPr/>
                </a:tc>
                <a:tc>
                  <a:txBody>
                    <a:bodyPr/>
                    <a:lstStyle/>
                    <a:p>
                      <a:pPr algn="ctr"/>
                      <a:r>
                        <a:rPr lang="en-US" sz="1800" dirty="0">
                          <a:solidFill>
                            <a:schemeClr val="bg1"/>
                          </a:solidFill>
                          <a:latin typeface="Avenir Book"/>
                          <a:cs typeface="Avenir Book"/>
                        </a:rPr>
                        <a:t>7</a:t>
                      </a:r>
                    </a:p>
                  </a:txBody>
                  <a:tcPr/>
                </a:tc>
                <a:extLst>
                  <a:ext uri="{0D108BD9-81ED-4DB2-BD59-A6C34878D82A}">
                    <a16:rowId xmlns:a16="http://schemas.microsoft.com/office/drawing/2014/main" val="10009"/>
                  </a:ext>
                </a:extLst>
              </a:tr>
              <a:tr h="364589">
                <a:tc>
                  <a:txBody>
                    <a:bodyPr/>
                    <a:lstStyle/>
                    <a:p>
                      <a:pPr algn="ctr"/>
                      <a:r>
                        <a:rPr lang="en-US" sz="1800" dirty="0">
                          <a:solidFill>
                            <a:schemeClr val="bg1"/>
                          </a:solidFill>
                          <a:latin typeface="Avenir Book"/>
                          <a:cs typeface="Avenir Book"/>
                        </a:rPr>
                        <a:t>1000</a:t>
                      </a:r>
                    </a:p>
                  </a:txBody>
                  <a:tcPr/>
                </a:tc>
                <a:tc>
                  <a:txBody>
                    <a:bodyPr/>
                    <a:lstStyle/>
                    <a:p>
                      <a:pPr algn="ctr"/>
                      <a:r>
                        <a:rPr lang="en-US" sz="1800" dirty="0">
                          <a:solidFill>
                            <a:schemeClr val="bg1"/>
                          </a:solidFill>
                          <a:latin typeface="Avenir Book"/>
                          <a:cs typeface="Avenir Book"/>
                        </a:rPr>
                        <a:t>8</a:t>
                      </a:r>
                    </a:p>
                  </a:txBody>
                  <a:tcPr/>
                </a:tc>
                <a:extLst>
                  <a:ext uri="{0D108BD9-81ED-4DB2-BD59-A6C34878D82A}">
                    <a16:rowId xmlns:a16="http://schemas.microsoft.com/office/drawing/2014/main" val="10010"/>
                  </a:ext>
                </a:extLst>
              </a:tr>
              <a:tr h="364589">
                <a:tc>
                  <a:txBody>
                    <a:bodyPr/>
                    <a:lstStyle/>
                    <a:p>
                      <a:pPr algn="ctr"/>
                      <a:r>
                        <a:rPr lang="en-US" sz="1800" dirty="0">
                          <a:solidFill>
                            <a:schemeClr val="bg1"/>
                          </a:solidFill>
                          <a:latin typeface="Avenir Book"/>
                          <a:cs typeface="Avenir Book"/>
                        </a:rPr>
                        <a:t>1001</a:t>
                      </a:r>
                    </a:p>
                  </a:txBody>
                  <a:tcPr/>
                </a:tc>
                <a:tc>
                  <a:txBody>
                    <a:bodyPr/>
                    <a:lstStyle/>
                    <a:p>
                      <a:pPr algn="ctr"/>
                      <a:r>
                        <a:rPr lang="en-US" sz="1800" dirty="0">
                          <a:solidFill>
                            <a:schemeClr val="bg1"/>
                          </a:solidFill>
                          <a:latin typeface="Avenir Book"/>
                          <a:cs typeface="Avenir Book"/>
                        </a:rPr>
                        <a:t>9</a:t>
                      </a:r>
                    </a:p>
                  </a:txBody>
                  <a:tcPr/>
                </a:tc>
                <a:extLst>
                  <a:ext uri="{0D108BD9-81ED-4DB2-BD59-A6C34878D82A}">
                    <a16:rowId xmlns:a16="http://schemas.microsoft.com/office/drawing/2014/main" val="10011"/>
                  </a:ext>
                </a:extLst>
              </a:tr>
              <a:tr h="364589">
                <a:tc>
                  <a:txBody>
                    <a:bodyPr/>
                    <a:lstStyle/>
                    <a:p>
                      <a:pPr algn="ctr"/>
                      <a:r>
                        <a:rPr lang="en-US" sz="1800" dirty="0">
                          <a:solidFill>
                            <a:schemeClr val="bg1"/>
                          </a:solidFill>
                          <a:latin typeface="Avenir Book"/>
                          <a:cs typeface="Avenir Book"/>
                        </a:rPr>
                        <a:t>1010</a:t>
                      </a:r>
                    </a:p>
                  </a:txBody>
                  <a:tcPr/>
                </a:tc>
                <a:tc>
                  <a:txBody>
                    <a:bodyPr/>
                    <a:lstStyle/>
                    <a:p>
                      <a:pPr algn="ctr"/>
                      <a:r>
                        <a:rPr lang="en-US" sz="1800" dirty="0">
                          <a:solidFill>
                            <a:schemeClr val="bg1"/>
                          </a:solidFill>
                          <a:latin typeface="Avenir Book"/>
                          <a:cs typeface="Avenir Book"/>
                        </a:rPr>
                        <a:t>10</a:t>
                      </a:r>
                    </a:p>
                  </a:txBody>
                  <a:tcPr/>
                </a:tc>
                <a:extLst>
                  <a:ext uri="{0D108BD9-81ED-4DB2-BD59-A6C34878D82A}">
                    <a16:rowId xmlns:a16="http://schemas.microsoft.com/office/drawing/2014/main" val="10012"/>
                  </a:ext>
                </a:extLst>
              </a:tr>
              <a:tr h="364589">
                <a:tc>
                  <a:txBody>
                    <a:bodyPr/>
                    <a:lstStyle/>
                    <a:p>
                      <a:pPr algn="ctr"/>
                      <a:r>
                        <a:rPr lang="en-US" sz="1800" dirty="0">
                          <a:solidFill>
                            <a:schemeClr val="bg1"/>
                          </a:solidFill>
                          <a:latin typeface="Avenir Book"/>
                          <a:cs typeface="Avenir Book"/>
                        </a:rPr>
                        <a:t>1011</a:t>
                      </a:r>
                    </a:p>
                  </a:txBody>
                  <a:tcPr/>
                </a:tc>
                <a:tc>
                  <a:txBody>
                    <a:bodyPr/>
                    <a:lstStyle/>
                    <a:p>
                      <a:pPr algn="ctr"/>
                      <a:r>
                        <a:rPr lang="en-US" sz="1800" dirty="0">
                          <a:solidFill>
                            <a:schemeClr val="bg1"/>
                          </a:solidFill>
                          <a:latin typeface="Avenir Book"/>
                          <a:cs typeface="Avenir Book"/>
                        </a:rPr>
                        <a:t>11</a:t>
                      </a:r>
                    </a:p>
                  </a:txBody>
                  <a:tcPr/>
                </a:tc>
                <a:extLst>
                  <a:ext uri="{0D108BD9-81ED-4DB2-BD59-A6C34878D82A}">
                    <a16:rowId xmlns:a16="http://schemas.microsoft.com/office/drawing/2014/main" val="10013"/>
                  </a:ext>
                </a:extLst>
              </a:tr>
              <a:tr h="364589">
                <a:tc>
                  <a:txBody>
                    <a:bodyPr/>
                    <a:lstStyle/>
                    <a:p>
                      <a:pPr algn="ctr"/>
                      <a:r>
                        <a:rPr lang="en-US" sz="1800" dirty="0">
                          <a:solidFill>
                            <a:schemeClr val="bg1"/>
                          </a:solidFill>
                          <a:latin typeface="Avenir Book"/>
                          <a:cs typeface="Avenir Book"/>
                        </a:rPr>
                        <a:t>1100</a:t>
                      </a:r>
                    </a:p>
                  </a:txBody>
                  <a:tcPr/>
                </a:tc>
                <a:tc>
                  <a:txBody>
                    <a:bodyPr/>
                    <a:lstStyle/>
                    <a:p>
                      <a:pPr algn="ctr"/>
                      <a:r>
                        <a:rPr lang="en-US" sz="1800" dirty="0">
                          <a:solidFill>
                            <a:schemeClr val="bg1"/>
                          </a:solidFill>
                          <a:latin typeface="Avenir Book"/>
                          <a:cs typeface="Avenir Book"/>
                        </a:rPr>
                        <a:t>12</a:t>
                      </a:r>
                    </a:p>
                  </a:txBody>
                  <a:tcPr/>
                </a:tc>
                <a:extLst>
                  <a:ext uri="{0D108BD9-81ED-4DB2-BD59-A6C34878D82A}">
                    <a16:rowId xmlns:a16="http://schemas.microsoft.com/office/drawing/2014/main" val="10014"/>
                  </a:ext>
                </a:extLst>
              </a:tr>
              <a:tr h="364589">
                <a:tc>
                  <a:txBody>
                    <a:bodyPr/>
                    <a:lstStyle/>
                    <a:p>
                      <a:pPr algn="ctr"/>
                      <a:r>
                        <a:rPr lang="en-US" sz="1800" dirty="0">
                          <a:solidFill>
                            <a:schemeClr val="bg1"/>
                          </a:solidFill>
                          <a:latin typeface="Avenir Book"/>
                          <a:cs typeface="Avenir Book"/>
                        </a:rPr>
                        <a:t>1101</a:t>
                      </a:r>
                    </a:p>
                  </a:txBody>
                  <a:tcPr/>
                </a:tc>
                <a:tc>
                  <a:txBody>
                    <a:bodyPr/>
                    <a:lstStyle/>
                    <a:p>
                      <a:pPr algn="ctr"/>
                      <a:r>
                        <a:rPr lang="en-US" sz="1800" dirty="0">
                          <a:solidFill>
                            <a:schemeClr val="bg1"/>
                          </a:solidFill>
                          <a:latin typeface="Avenir Book"/>
                          <a:cs typeface="Avenir Book"/>
                        </a:rPr>
                        <a:t>13</a:t>
                      </a:r>
                    </a:p>
                  </a:txBody>
                  <a:tcPr/>
                </a:tc>
                <a:extLst>
                  <a:ext uri="{0D108BD9-81ED-4DB2-BD59-A6C34878D82A}">
                    <a16:rowId xmlns:a16="http://schemas.microsoft.com/office/drawing/2014/main" val="10015"/>
                  </a:ext>
                </a:extLst>
              </a:tr>
              <a:tr h="364589">
                <a:tc>
                  <a:txBody>
                    <a:bodyPr/>
                    <a:lstStyle/>
                    <a:p>
                      <a:pPr algn="ctr"/>
                      <a:r>
                        <a:rPr lang="en-US" sz="1800" dirty="0">
                          <a:solidFill>
                            <a:schemeClr val="bg1"/>
                          </a:solidFill>
                          <a:latin typeface="Avenir Book"/>
                          <a:cs typeface="Avenir Book"/>
                        </a:rPr>
                        <a:t>1110</a:t>
                      </a:r>
                    </a:p>
                  </a:txBody>
                  <a:tcPr/>
                </a:tc>
                <a:tc>
                  <a:txBody>
                    <a:bodyPr/>
                    <a:lstStyle/>
                    <a:p>
                      <a:pPr algn="ctr"/>
                      <a:r>
                        <a:rPr lang="en-US" sz="1800" dirty="0">
                          <a:solidFill>
                            <a:schemeClr val="bg1"/>
                          </a:solidFill>
                          <a:latin typeface="Avenir Book"/>
                          <a:cs typeface="Avenir Book"/>
                        </a:rPr>
                        <a:t>14</a:t>
                      </a:r>
                    </a:p>
                  </a:txBody>
                  <a:tcPr/>
                </a:tc>
                <a:extLst>
                  <a:ext uri="{0D108BD9-81ED-4DB2-BD59-A6C34878D82A}">
                    <a16:rowId xmlns:a16="http://schemas.microsoft.com/office/drawing/2014/main" val="10016"/>
                  </a:ext>
                </a:extLst>
              </a:tr>
              <a:tr h="364589">
                <a:tc>
                  <a:txBody>
                    <a:bodyPr/>
                    <a:lstStyle/>
                    <a:p>
                      <a:pPr algn="ctr"/>
                      <a:r>
                        <a:rPr lang="en-US" sz="1800" dirty="0">
                          <a:solidFill>
                            <a:schemeClr val="bg1"/>
                          </a:solidFill>
                          <a:latin typeface="Avenir Book"/>
                          <a:cs typeface="Avenir Book"/>
                        </a:rPr>
                        <a:t>1111</a:t>
                      </a:r>
                    </a:p>
                  </a:txBody>
                  <a:tcPr/>
                </a:tc>
                <a:tc>
                  <a:txBody>
                    <a:bodyPr/>
                    <a:lstStyle/>
                    <a:p>
                      <a:pPr algn="ctr"/>
                      <a:r>
                        <a:rPr lang="en-US" sz="1800" dirty="0">
                          <a:solidFill>
                            <a:schemeClr val="bg1"/>
                          </a:solidFill>
                          <a:latin typeface="Avenir Book"/>
                          <a:cs typeface="Avenir Book"/>
                        </a:rPr>
                        <a:t>15</a:t>
                      </a:r>
                    </a:p>
                  </a:txBody>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12332231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BCD Example</a:t>
            </a:r>
          </a:p>
        </p:txBody>
      </p:sp>
      <p:sp>
        <p:nvSpPr>
          <p:cNvPr id="3" name="Content Placeholder 2"/>
          <p:cNvSpPr>
            <a:spLocks noGrp="1"/>
          </p:cNvSpPr>
          <p:nvPr>
            <p:ph idx="1"/>
          </p:nvPr>
        </p:nvSpPr>
        <p:spPr/>
        <p:txBody>
          <a:bodyPr/>
          <a:lstStyle/>
          <a:p>
            <a:r>
              <a:rPr lang="en-US" dirty="0"/>
              <a:t>If you wanted 27 in BCD </a:t>
            </a:r>
          </a:p>
          <a:p>
            <a:r>
              <a:rPr lang="en-US" dirty="0"/>
              <a:t>Its 2 then 7 </a:t>
            </a:r>
          </a:p>
          <a:p>
            <a:r>
              <a:rPr lang="en-US" dirty="0"/>
              <a:t>or  </a:t>
            </a:r>
          </a:p>
          <a:p>
            <a:r>
              <a:rPr lang="en-US" dirty="0"/>
              <a:t>0010 0111 </a:t>
            </a:r>
          </a:p>
          <a:p>
            <a:endParaRPr lang="en-US" dirty="0"/>
          </a:p>
          <a:p>
            <a:r>
              <a:rPr lang="en-US" dirty="0"/>
              <a:t>982 is 9 then 8 then 2 </a:t>
            </a:r>
          </a:p>
          <a:p>
            <a:r>
              <a:rPr lang="en-US" dirty="0"/>
              <a:t>or</a:t>
            </a:r>
            <a:br>
              <a:rPr lang="en-US" dirty="0"/>
            </a:br>
            <a:r>
              <a:rPr lang="en-US" dirty="0"/>
              <a:t>1001 1000 0010</a:t>
            </a:r>
          </a:p>
        </p:txBody>
      </p:sp>
    </p:spTree>
    <p:extLst>
      <p:ext uri="{BB962C8B-B14F-4D97-AF65-F5344CB8AC3E}">
        <p14:creationId xmlns:p14="http://schemas.microsoft.com/office/powerpoint/2010/main" val="207247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Convert denary 69 into binary</a:t>
            </a:r>
          </a:p>
        </p:txBody>
      </p:sp>
      <p:pic>
        <p:nvPicPr>
          <p:cNvPr id="4" name="Content Placeholder 3" descr="Screen Shot 2016-08-25 at 09.53.21.png"/>
          <p:cNvPicPr>
            <a:picLocks noGrp="1" noChangeAspect="1"/>
          </p:cNvPicPr>
          <p:nvPr>
            <p:ph idx="1"/>
          </p:nvPr>
        </p:nvPicPr>
        <p:blipFill rotWithShape="1">
          <a:blip r:embed="rId2">
            <a:extLst>
              <a:ext uri="{28A0092B-C50C-407E-A947-70E740481C1C}">
                <a14:useLocalDpi xmlns:a14="http://schemas.microsoft.com/office/drawing/2010/main" val="0"/>
              </a:ext>
            </a:extLst>
          </a:blip>
          <a:srcRect t="-892" b="45"/>
          <a:stretch/>
        </p:blipFill>
        <p:spPr>
          <a:xfrm>
            <a:off x="1524000" y="1019404"/>
            <a:ext cx="9144000" cy="1236654"/>
          </a:xfrm>
        </p:spPr>
      </p:pic>
      <p:sp>
        <p:nvSpPr>
          <p:cNvPr id="6" name="TextBox 5"/>
          <p:cNvSpPr txBox="1"/>
          <p:nvPr/>
        </p:nvSpPr>
        <p:spPr>
          <a:xfrm>
            <a:off x="1524000" y="4395136"/>
            <a:ext cx="9144000" cy="1569660"/>
          </a:xfrm>
          <a:prstGeom prst="rect">
            <a:avLst/>
          </a:prstGeom>
          <a:noFill/>
        </p:spPr>
        <p:txBody>
          <a:bodyPr wrap="square" rtlCol="0">
            <a:spAutoFit/>
          </a:bodyPr>
          <a:lstStyle/>
          <a:p>
            <a:r>
              <a:rPr lang="en-US" sz="3200" dirty="0">
                <a:solidFill>
                  <a:schemeClr val="bg1"/>
                </a:solidFill>
                <a:latin typeface="Avenir Book"/>
                <a:cs typeface="Avenir Book"/>
              </a:rPr>
              <a:t>     0        1       0        0       0        1       0        1</a:t>
            </a:r>
          </a:p>
          <a:p>
            <a:endParaRPr lang="en-US" sz="3200" dirty="0">
              <a:solidFill>
                <a:schemeClr val="bg1"/>
              </a:solidFill>
              <a:latin typeface="Avenir Book"/>
              <a:cs typeface="Avenir Book"/>
            </a:endParaRPr>
          </a:p>
          <a:p>
            <a:r>
              <a:rPr lang="en-US" sz="3200" dirty="0">
                <a:solidFill>
                  <a:schemeClr val="bg1"/>
                </a:solidFill>
                <a:latin typeface="Avenir Book"/>
                <a:cs typeface="Avenir Book"/>
              </a:rPr>
              <a:t>                                 </a:t>
            </a:r>
          </a:p>
        </p:txBody>
      </p:sp>
      <p:sp>
        <p:nvSpPr>
          <p:cNvPr id="5" name="Rectangle 4"/>
          <p:cNvSpPr/>
          <p:nvPr/>
        </p:nvSpPr>
        <p:spPr>
          <a:xfrm>
            <a:off x="1964512" y="4395136"/>
            <a:ext cx="8262975" cy="574148"/>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225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Task</a:t>
            </a:r>
          </a:p>
        </p:txBody>
      </p:sp>
      <p:sp>
        <p:nvSpPr>
          <p:cNvPr id="3" name="Content Placeholder 2"/>
          <p:cNvSpPr>
            <a:spLocks noGrp="1"/>
          </p:cNvSpPr>
          <p:nvPr>
            <p:ph idx="1"/>
          </p:nvPr>
        </p:nvSpPr>
        <p:spPr/>
        <p:txBody>
          <a:bodyPr/>
          <a:lstStyle/>
          <a:p>
            <a:r>
              <a:rPr lang="en-US" dirty="0"/>
              <a:t>Convert these from / to BCD</a:t>
            </a:r>
          </a:p>
          <a:p>
            <a:pPr marL="514350" indent="-514350">
              <a:buFont typeface="+mj-lt"/>
              <a:buAutoNum type="arabicPeriod"/>
            </a:pPr>
            <a:r>
              <a:rPr lang="en-US" dirty="0"/>
              <a:t>18</a:t>
            </a:r>
          </a:p>
          <a:p>
            <a:pPr marL="514350" indent="-514350">
              <a:buFont typeface="+mj-lt"/>
              <a:buAutoNum type="arabicPeriod"/>
            </a:pPr>
            <a:r>
              <a:rPr lang="en-US" dirty="0"/>
              <a:t>93</a:t>
            </a:r>
          </a:p>
          <a:p>
            <a:pPr marL="514350" indent="-514350">
              <a:buFont typeface="+mj-lt"/>
              <a:buAutoNum type="arabicPeriod"/>
            </a:pPr>
            <a:r>
              <a:rPr lang="en-US" dirty="0"/>
              <a:t>10384</a:t>
            </a:r>
          </a:p>
          <a:p>
            <a:pPr marL="514350" indent="-514350">
              <a:buFont typeface="+mj-lt"/>
              <a:buAutoNum type="arabicPeriod"/>
            </a:pPr>
            <a:r>
              <a:rPr lang="en-US" dirty="0"/>
              <a:t>1001 1100 (BCD)</a:t>
            </a:r>
          </a:p>
          <a:p>
            <a:pPr marL="514350" indent="-514350">
              <a:buFont typeface="+mj-lt"/>
              <a:buAutoNum type="arabicPeriod"/>
            </a:pPr>
            <a:r>
              <a:rPr lang="en-US" dirty="0"/>
              <a:t>1110 0001 (BCD)</a:t>
            </a:r>
          </a:p>
          <a:p>
            <a:pPr marL="514350" indent="-514350">
              <a:buFont typeface="+mj-lt"/>
              <a:buAutoNum type="arabicPeriod"/>
            </a:pPr>
            <a:r>
              <a:rPr lang="en-US" dirty="0"/>
              <a:t>31278</a:t>
            </a:r>
          </a:p>
          <a:p>
            <a:pPr marL="514350" indent="-514350">
              <a:buFont typeface="+mj-lt"/>
              <a:buAutoNum type="arabicPeriod"/>
            </a:pPr>
            <a:r>
              <a:rPr lang="en-US" dirty="0"/>
              <a:t>833201</a:t>
            </a:r>
          </a:p>
          <a:p>
            <a:pPr marL="514350" indent="-514350">
              <a:buFont typeface="+mj-lt"/>
              <a:buAutoNum type="arabicPeriod"/>
            </a:pPr>
            <a:r>
              <a:rPr lang="en-US" dirty="0"/>
              <a:t>0110 0011(BCD)</a:t>
            </a:r>
          </a:p>
        </p:txBody>
      </p:sp>
    </p:spTree>
    <p:extLst>
      <p:ext uri="{BB962C8B-B14F-4D97-AF65-F5344CB8AC3E}">
        <p14:creationId xmlns:p14="http://schemas.microsoft.com/office/powerpoint/2010/main" val="26738719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958BE-12C3-1C45-90B5-3072D69946B7}"/>
              </a:ext>
            </a:extLst>
          </p:cNvPr>
          <p:cNvSpPr>
            <a:spLocks noGrp="1"/>
          </p:cNvSpPr>
          <p:nvPr>
            <p:ph type="title"/>
          </p:nvPr>
        </p:nvSpPr>
        <p:spPr/>
        <p:txBody>
          <a:bodyPr>
            <a:normAutofit fontScale="90000"/>
          </a:bodyPr>
          <a:lstStyle/>
          <a:p>
            <a:r>
              <a:rPr lang="en-GB" dirty="0"/>
              <a:t>Can you</a:t>
            </a:r>
          </a:p>
        </p:txBody>
      </p:sp>
      <p:sp>
        <p:nvSpPr>
          <p:cNvPr id="3" name="Content Placeholder 2">
            <a:extLst>
              <a:ext uri="{FF2B5EF4-FFF2-40B4-BE49-F238E27FC236}">
                <a16:creationId xmlns:a16="http://schemas.microsoft.com/office/drawing/2014/main" id="{32399C68-E134-814B-BB49-7F640FF30A87}"/>
              </a:ext>
            </a:extLst>
          </p:cNvPr>
          <p:cNvSpPr>
            <a:spLocks noGrp="1"/>
          </p:cNvSpPr>
          <p:nvPr>
            <p:ph idx="1"/>
          </p:nvPr>
        </p:nvSpPr>
        <p:spPr/>
        <p:txBody>
          <a:bodyPr/>
          <a:lstStyle/>
          <a:p>
            <a:r>
              <a:rPr lang="en-GB" dirty="0"/>
              <a:t>Look at:</a:t>
            </a:r>
          </a:p>
          <a:p>
            <a:pPr marL="514350" indent="-514350">
              <a:buFont typeface="+mj-lt"/>
              <a:buAutoNum type="arabicPeriod"/>
            </a:pPr>
            <a:r>
              <a:rPr lang="en-US" dirty="0"/>
              <a:t>1001 1100 (BCD)</a:t>
            </a:r>
          </a:p>
          <a:p>
            <a:pPr marL="514350" indent="-514350">
              <a:buFont typeface="+mj-lt"/>
              <a:buAutoNum type="arabicPeriod"/>
            </a:pPr>
            <a:r>
              <a:rPr lang="en-US" dirty="0"/>
              <a:t>1110 0001 (BCD)</a:t>
            </a:r>
          </a:p>
          <a:p>
            <a:endParaRPr lang="en-GB" dirty="0"/>
          </a:p>
          <a:p>
            <a:r>
              <a:rPr lang="en-GB" dirty="0"/>
              <a:t>Question 1’s answer is 9 and 12 </a:t>
            </a:r>
          </a:p>
          <a:p>
            <a:r>
              <a:rPr lang="en-GB" dirty="0"/>
              <a:t>Question 2 is 14 and 1</a:t>
            </a:r>
          </a:p>
          <a:p>
            <a:endParaRPr lang="en-GB" dirty="0"/>
          </a:p>
          <a:p>
            <a:r>
              <a:rPr lang="en-GB" dirty="0"/>
              <a:t>Can you have 12 and 14 as valid answers? Because you should only have 1 digit in BCD, you can have the numbers 0 – 9 only</a:t>
            </a:r>
          </a:p>
        </p:txBody>
      </p:sp>
    </p:spTree>
    <p:extLst>
      <p:ext uri="{BB962C8B-B14F-4D97-AF65-F5344CB8AC3E}">
        <p14:creationId xmlns:p14="http://schemas.microsoft.com/office/powerpoint/2010/main" val="18102121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use BCD?</a:t>
            </a:r>
          </a:p>
        </p:txBody>
      </p:sp>
      <p:sp>
        <p:nvSpPr>
          <p:cNvPr id="3" name="Content Placeholder 2"/>
          <p:cNvSpPr>
            <a:spLocks noGrp="1"/>
          </p:cNvSpPr>
          <p:nvPr>
            <p:ph idx="1"/>
          </p:nvPr>
        </p:nvSpPr>
        <p:spPr/>
        <p:txBody>
          <a:bodyPr/>
          <a:lstStyle/>
          <a:p>
            <a:r>
              <a:rPr lang="en-US" dirty="0"/>
              <a:t>Used in some early computers</a:t>
            </a:r>
          </a:p>
          <a:p>
            <a:endParaRPr lang="en-US" dirty="0"/>
          </a:p>
          <a:p>
            <a:r>
              <a:rPr lang="en-US" dirty="0"/>
              <a:t>Easier for humans to decode</a:t>
            </a:r>
          </a:p>
          <a:p>
            <a:endParaRPr lang="en-US" dirty="0"/>
          </a:p>
          <a:p>
            <a:r>
              <a:rPr lang="en-US" dirty="0"/>
              <a:t>Used in financial applications to avoid rounding errors </a:t>
            </a:r>
          </a:p>
          <a:p>
            <a:endParaRPr lang="en-US" dirty="0"/>
          </a:p>
          <a:p>
            <a:r>
              <a:rPr lang="en-US" dirty="0"/>
              <a:t>Digital clocks use BCD. You’re not looking at 11:35 you are looking at 1,1, : 3 and 5</a:t>
            </a:r>
          </a:p>
        </p:txBody>
      </p:sp>
    </p:spTree>
    <p:extLst>
      <p:ext uri="{BB962C8B-B14F-4D97-AF65-F5344CB8AC3E}">
        <p14:creationId xmlns:p14="http://schemas.microsoft.com/office/powerpoint/2010/main" val="16773964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B59AF-FE8F-6E4F-AAC2-2C259A3C44A1}"/>
              </a:ext>
            </a:extLst>
          </p:cNvPr>
          <p:cNvSpPr>
            <a:spLocks noGrp="1"/>
          </p:cNvSpPr>
          <p:nvPr>
            <p:ph type="title"/>
          </p:nvPr>
        </p:nvSpPr>
        <p:spPr/>
        <p:txBody>
          <a:bodyPr>
            <a:normAutofit fontScale="90000"/>
          </a:bodyPr>
          <a:lstStyle/>
          <a:p>
            <a:endParaRPr lang="en-GB"/>
          </a:p>
        </p:txBody>
      </p:sp>
      <p:sp>
        <p:nvSpPr>
          <p:cNvPr id="3" name="Content Placeholder 2">
            <a:extLst>
              <a:ext uri="{FF2B5EF4-FFF2-40B4-BE49-F238E27FC236}">
                <a16:creationId xmlns:a16="http://schemas.microsoft.com/office/drawing/2014/main" id="{673CCEE1-8E15-7944-8044-8FD6403B69B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5565658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Remember when we did this…..</a:t>
            </a:r>
          </a:p>
        </p:txBody>
      </p:sp>
      <p:sp>
        <p:nvSpPr>
          <p:cNvPr id="3" name="Content Placeholder 2"/>
          <p:cNvSpPr>
            <a:spLocks noGrp="1"/>
          </p:cNvSpPr>
          <p:nvPr>
            <p:ph idx="1"/>
          </p:nvPr>
        </p:nvSpPr>
        <p:spPr/>
        <p:txBody>
          <a:bodyPr>
            <a:normAutofit lnSpcReduction="10000"/>
          </a:bodyPr>
          <a:lstStyle/>
          <a:p>
            <a:r>
              <a:rPr lang="en-US" dirty="0"/>
              <a:t>1 bit = 1 binary digit = the smallest thing you can have </a:t>
            </a:r>
          </a:p>
          <a:p>
            <a:endParaRPr lang="en-US" dirty="0"/>
          </a:p>
          <a:p>
            <a:r>
              <a:rPr lang="en-US" dirty="0"/>
              <a:t>1 byte = 8 bits</a:t>
            </a:r>
          </a:p>
          <a:p>
            <a:endParaRPr lang="en-US" dirty="0"/>
          </a:p>
          <a:p>
            <a:r>
              <a:rPr lang="en-US" dirty="0"/>
              <a:t>1 kilobyte = 1024 bytes </a:t>
            </a:r>
          </a:p>
          <a:p>
            <a:endParaRPr lang="en-US" dirty="0"/>
          </a:p>
          <a:p>
            <a:r>
              <a:rPr lang="en-US" dirty="0"/>
              <a:t>1 megabyte = 1024 kilobytes </a:t>
            </a:r>
          </a:p>
          <a:p>
            <a:endParaRPr lang="en-US" dirty="0"/>
          </a:p>
          <a:p>
            <a:r>
              <a:rPr lang="en-US" dirty="0"/>
              <a:t>1 gigabyte = 1024 megabytes </a:t>
            </a:r>
          </a:p>
          <a:p>
            <a:endParaRPr lang="en-US" dirty="0"/>
          </a:p>
          <a:p>
            <a:r>
              <a:rPr lang="is-IS"/>
              <a:t>…</a:t>
            </a:r>
          </a:p>
          <a:p>
            <a:r>
              <a:rPr lang="en-US" dirty="0"/>
              <a:t>B</a:t>
            </a:r>
            <a:r>
              <a:rPr lang="is-IS"/>
              <a:t>it &gt; Byte &gt; Kilobyte &gt; Megabyte &gt; Gigabyte &gt; Terabyte &gt; Petabytes &gt; Exabyte &gt; Zettabyte &gt; Yottabytes &gt; Brontobyte &gt; Geopbyte</a:t>
            </a:r>
            <a:endParaRPr lang="en-US" dirty="0"/>
          </a:p>
        </p:txBody>
      </p:sp>
    </p:spTree>
    <p:extLst>
      <p:ext uri="{BB962C8B-B14F-4D97-AF65-F5344CB8AC3E}">
        <p14:creationId xmlns:p14="http://schemas.microsoft.com/office/powerpoint/2010/main" val="30051570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F30C4-5DE8-0A4A-BA34-C30DE50F05FE}"/>
              </a:ext>
            </a:extLst>
          </p:cNvPr>
          <p:cNvSpPr>
            <a:spLocks noGrp="1"/>
          </p:cNvSpPr>
          <p:nvPr>
            <p:ph type="title"/>
          </p:nvPr>
        </p:nvSpPr>
        <p:spPr/>
        <p:txBody>
          <a:bodyPr>
            <a:normAutofit fontScale="90000"/>
          </a:bodyPr>
          <a:lstStyle/>
          <a:p>
            <a:r>
              <a:rPr lang="en-GB" dirty="0"/>
              <a:t>Well there is a problem…. </a:t>
            </a:r>
          </a:p>
        </p:txBody>
      </p:sp>
      <p:sp>
        <p:nvSpPr>
          <p:cNvPr id="3" name="Content Placeholder 2">
            <a:extLst>
              <a:ext uri="{FF2B5EF4-FFF2-40B4-BE49-F238E27FC236}">
                <a16:creationId xmlns:a16="http://schemas.microsoft.com/office/drawing/2014/main" id="{BF42434F-DD51-CA4B-8A92-6ABF9011B152}"/>
              </a:ext>
            </a:extLst>
          </p:cNvPr>
          <p:cNvSpPr>
            <a:spLocks noGrp="1"/>
          </p:cNvSpPr>
          <p:nvPr>
            <p:ph idx="1"/>
          </p:nvPr>
        </p:nvSpPr>
        <p:spPr/>
        <p:txBody>
          <a:bodyPr>
            <a:normAutofit fontScale="92500" lnSpcReduction="10000"/>
          </a:bodyPr>
          <a:lstStyle/>
          <a:p>
            <a:r>
              <a:rPr lang="en-GB" dirty="0"/>
              <a:t>Question: How many meters are in a kilometre (km)?</a:t>
            </a:r>
          </a:p>
          <a:p>
            <a:r>
              <a:rPr lang="en-GB" dirty="0"/>
              <a:t>Answer: 1000</a:t>
            </a:r>
          </a:p>
          <a:p>
            <a:endParaRPr lang="en-GB" dirty="0"/>
          </a:p>
          <a:p>
            <a:r>
              <a:rPr lang="en-GB" dirty="0"/>
              <a:t>Question: How many grams are in a kilogram (kg)?</a:t>
            </a:r>
          </a:p>
          <a:p>
            <a:r>
              <a:rPr lang="en-GB" dirty="0"/>
              <a:t>Answer: 1000</a:t>
            </a:r>
          </a:p>
          <a:p>
            <a:endParaRPr lang="en-GB" dirty="0"/>
          </a:p>
          <a:p>
            <a:r>
              <a:rPr lang="en-GB" dirty="0"/>
              <a:t>So why is kilobyte 1024 and not 1000? </a:t>
            </a:r>
          </a:p>
          <a:p>
            <a:endParaRPr lang="en-GB" dirty="0"/>
          </a:p>
          <a:p>
            <a:r>
              <a:rPr lang="en-GB" dirty="0"/>
              <a:t>Okay….. This next part is nonsense, but stay with me….</a:t>
            </a:r>
          </a:p>
          <a:p>
            <a:endParaRPr lang="en-GB" dirty="0"/>
          </a:p>
          <a:p>
            <a:r>
              <a:rPr lang="en-GB" dirty="0"/>
              <a:t>Cambridge wants us to use some new words. </a:t>
            </a:r>
            <a:br>
              <a:rPr lang="en-GB" dirty="0"/>
            </a:br>
            <a:r>
              <a:rPr lang="en-GB" dirty="0"/>
              <a:t>These new words were made by the IEC, </a:t>
            </a:r>
            <a:r>
              <a:rPr lang="en-US" dirty="0"/>
              <a:t>International Electrotechnical Commission</a:t>
            </a:r>
          </a:p>
          <a:p>
            <a:r>
              <a:rPr lang="en-US" dirty="0"/>
              <a:t>And no one….no one….no one uses these new words, but we need to do them because Cambridge says so</a:t>
            </a:r>
          </a:p>
          <a:p>
            <a:endParaRPr lang="en-GB" dirty="0"/>
          </a:p>
          <a:p>
            <a:endParaRPr lang="en-GB" dirty="0"/>
          </a:p>
        </p:txBody>
      </p:sp>
    </p:spTree>
    <p:extLst>
      <p:ext uri="{BB962C8B-B14F-4D97-AF65-F5344CB8AC3E}">
        <p14:creationId xmlns:p14="http://schemas.microsoft.com/office/powerpoint/2010/main" val="30858314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4A153-7E7A-0143-847D-2BBCF53F6B3D}"/>
              </a:ext>
            </a:extLst>
          </p:cNvPr>
          <p:cNvSpPr>
            <a:spLocks noGrp="1"/>
          </p:cNvSpPr>
          <p:nvPr>
            <p:ph type="title"/>
          </p:nvPr>
        </p:nvSpPr>
        <p:spPr/>
        <p:txBody>
          <a:bodyPr>
            <a:normAutofit fontScale="90000"/>
          </a:bodyPr>
          <a:lstStyle/>
          <a:p>
            <a:r>
              <a:rPr lang="en-GB" dirty="0"/>
              <a:t>ICE Sizes</a:t>
            </a:r>
          </a:p>
        </p:txBody>
      </p:sp>
      <p:sp>
        <p:nvSpPr>
          <p:cNvPr id="6" name="Content Placeholder 5">
            <a:extLst>
              <a:ext uri="{FF2B5EF4-FFF2-40B4-BE49-F238E27FC236}">
                <a16:creationId xmlns:a16="http://schemas.microsoft.com/office/drawing/2014/main" id="{1BD4E27D-F632-F749-8E4A-E2171562666A}"/>
              </a:ext>
            </a:extLst>
          </p:cNvPr>
          <p:cNvSpPr>
            <a:spLocks noGrp="1"/>
          </p:cNvSpPr>
          <p:nvPr>
            <p:ph idx="1"/>
          </p:nvPr>
        </p:nvSpPr>
        <p:spPr/>
        <p:txBody>
          <a:bodyPr>
            <a:normAutofit fontScale="77500" lnSpcReduction="20000"/>
          </a:bodyPr>
          <a:lstStyle/>
          <a:p>
            <a:r>
              <a:rPr lang="en-GB" dirty="0"/>
              <a:t>The IEC wants to keep everything as 1000 not 1024. So it goes:</a:t>
            </a:r>
          </a:p>
          <a:p>
            <a:endParaRPr lang="en-GB" dirty="0"/>
          </a:p>
          <a:p>
            <a:r>
              <a:rPr lang="en-GB" dirty="0"/>
              <a:t>1 bit </a:t>
            </a:r>
          </a:p>
          <a:p>
            <a:r>
              <a:rPr lang="en-GB" dirty="0"/>
              <a:t>1 nibble = 4 bits </a:t>
            </a:r>
          </a:p>
          <a:p>
            <a:r>
              <a:rPr lang="en-GB" dirty="0"/>
              <a:t>1 byte = 2 nibbles = 8 bits</a:t>
            </a:r>
          </a:p>
          <a:p>
            <a:r>
              <a:rPr lang="en-GB" dirty="0"/>
              <a:t>1 kilobyte (kb) = 1000 bytes</a:t>
            </a:r>
          </a:p>
          <a:p>
            <a:r>
              <a:rPr lang="en-GB" dirty="0"/>
              <a:t>1 megabyte (mb) = 1000 kb</a:t>
            </a:r>
          </a:p>
          <a:p>
            <a:r>
              <a:rPr lang="en-GB" dirty="0"/>
              <a:t>1 gigabyte (gb) = 1000 mb</a:t>
            </a:r>
          </a:p>
          <a:p>
            <a:r>
              <a:rPr lang="en-GB" dirty="0"/>
              <a:t>1 terabyte (tb) = 1000 gb</a:t>
            </a:r>
          </a:p>
          <a:p>
            <a:r>
              <a:rPr lang="en-GB" dirty="0"/>
              <a:t>1 petabyte (pb) = 1000 tb</a:t>
            </a:r>
          </a:p>
          <a:p>
            <a:r>
              <a:rPr lang="en-GB" dirty="0"/>
              <a:t>1 exabyte (eb) = 1000 pb</a:t>
            </a:r>
          </a:p>
          <a:p>
            <a:endParaRPr lang="en-GB" dirty="0"/>
          </a:p>
          <a:p>
            <a:r>
              <a:rPr lang="en-GB" dirty="0"/>
              <a:t>And now we have another problem…. Because everyone still thinks kilobyte is 1024 and not 1000 like the IEC wants.</a:t>
            </a:r>
          </a:p>
          <a:p>
            <a:endParaRPr lang="en-GB" dirty="0"/>
          </a:p>
          <a:p>
            <a:r>
              <a:rPr lang="en-GB" dirty="0"/>
              <a:t>So when someone says kilobyte does it mean 1000 bytes like the IEC wants or does it mean 1024 bytes like everyone thinks? </a:t>
            </a:r>
          </a:p>
        </p:txBody>
      </p:sp>
    </p:spTree>
    <p:extLst>
      <p:ext uri="{BB962C8B-B14F-4D97-AF65-F5344CB8AC3E}">
        <p14:creationId xmlns:p14="http://schemas.microsoft.com/office/powerpoint/2010/main" val="17195602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E9547-DE85-6143-91FC-A243C9024D31}"/>
              </a:ext>
            </a:extLst>
          </p:cNvPr>
          <p:cNvSpPr>
            <a:spLocks noGrp="1"/>
          </p:cNvSpPr>
          <p:nvPr>
            <p:ph type="title"/>
          </p:nvPr>
        </p:nvSpPr>
        <p:spPr/>
        <p:txBody>
          <a:bodyPr>
            <a:normAutofit fontScale="90000"/>
          </a:bodyPr>
          <a:lstStyle/>
          <a:p>
            <a:r>
              <a:rPr lang="en-GB" dirty="0"/>
              <a:t>IEC Terms</a:t>
            </a:r>
          </a:p>
        </p:txBody>
      </p:sp>
      <p:sp>
        <p:nvSpPr>
          <p:cNvPr id="3" name="Content Placeholder 2">
            <a:extLst>
              <a:ext uri="{FF2B5EF4-FFF2-40B4-BE49-F238E27FC236}">
                <a16:creationId xmlns:a16="http://schemas.microsoft.com/office/drawing/2014/main" id="{C98BB699-38C8-C347-9158-3C3458642BC8}"/>
              </a:ext>
            </a:extLst>
          </p:cNvPr>
          <p:cNvSpPr>
            <a:spLocks noGrp="1"/>
          </p:cNvSpPr>
          <p:nvPr>
            <p:ph idx="1"/>
          </p:nvPr>
        </p:nvSpPr>
        <p:spPr/>
        <p:txBody>
          <a:bodyPr>
            <a:normAutofit lnSpcReduction="10000"/>
          </a:bodyPr>
          <a:lstStyle/>
          <a:p>
            <a:r>
              <a:rPr lang="en-GB" dirty="0"/>
              <a:t>So because of this confusion the IEC wants us to learn these new words</a:t>
            </a:r>
          </a:p>
          <a:p>
            <a:endParaRPr lang="en-GB" dirty="0"/>
          </a:p>
          <a:p>
            <a:r>
              <a:rPr lang="en-US" dirty="0"/>
              <a:t>1 bit </a:t>
            </a:r>
          </a:p>
          <a:p>
            <a:r>
              <a:rPr lang="en-US" dirty="0"/>
              <a:t>1 nibble = 4 bits</a:t>
            </a:r>
          </a:p>
          <a:p>
            <a:r>
              <a:rPr lang="en-US" dirty="0"/>
              <a:t>1 byte = 8 bits</a:t>
            </a:r>
          </a:p>
          <a:p>
            <a:r>
              <a:rPr lang="en-US" dirty="0"/>
              <a:t>1 Kibibyte (KiB)  = 1024 bytes</a:t>
            </a:r>
          </a:p>
          <a:p>
            <a:r>
              <a:rPr lang="en-US" dirty="0"/>
              <a:t>1 Mebibyte (MiB) = 1024 Kibibyte</a:t>
            </a:r>
          </a:p>
          <a:p>
            <a:r>
              <a:rPr lang="en-US" dirty="0"/>
              <a:t>1 Gibibyte (GiB) = 1024 Mebibyte</a:t>
            </a:r>
          </a:p>
          <a:p>
            <a:r>
              <a:rPr lang="en-US" dirty="0"/>
              <a:t>1 Tebibyte (TiB) = 1024 gibibyte</a:t>
            </a:r>
          </a:p>
          <a:p>
            <a:r>
              <a:rPr lang="en-US" dirty="0"/>
              <a:t>1 Pebibyte (PiB) = 1024 tebibyte</a:t>
            </a:r>
          </a:p>
          <a:p>
            <a:r>
              <a:rPr lang="en-US" dirty="0"/>
              <a:t>1 Exbibyte (EiB) = 1024 pebibyte</a:t>
            </a:r>
          </a:p>
          <a:p>
            <a:r>
              <a:rPr lang="en-US" dirty="0"/>
              <a:t>1 Zebibyte (ZiB) = 1024 exbibyte</a:t>
            </a:r>
          </a:p>
          <a:p>
            <a:r>
              <a:rPr lang="en-US" dirty="0"/>
              <a:t>1 Yobibyte (</a:t>
            </a:r>
            <a:r>
              <a:rPr lang="en-US" dirty="0" err="1"/>
              <a:t>YiB</a:t>
            </a:r>
            <a:r>
              <a:rPr lang="en-US" dirty="0"/>
              <a:t>) = 1024 zebibyte</a:t>
            </a:r>
          </a:p>
          <a:p>
            <a:endParaRPr lang="en-GB" dirty="0"/>
          </a:p>
          <a:p>
            <a:endParaRPr lang="en-GB" dirty="0"/>
          </a:p>
        </p:txBody>
      </p:sp>
    </p:spTree>
    <p:extLst>
      <p:ext uri="{BB962C8B-B14F-4D97-AF65-F5344CB8AC3E}">
        <p14:creationId xmlns:p14="http://schemas.microsoft.com/office/powerpoint/2010/main" val="8904633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1E2E5-80AA-CE41-B07F-ABE64B137755}"/>
              </a:ext>
            </a:extLst>
          </p:cNvPr>
          <p:cNvSpPr>
            <a:spLocks noGrp="1"/>
          </p:cNvSpPr>
          <p:nvPr>
            <p:ph type="title"/>
          </p:nvPr>
        </p:nvSpPr>
        <p:spPr/>
        <p:txBody>
          <a:bodyPr>
            <a:normAutofit fontScale="90000"/>
          </a:bodyPr>
          <a:lstStyle/>
          <a:p>
            <a:r>
              <a:rPr lang="en-GB" dirty="0"/>
              <a:t>All terms </a:t>
            </a:r>
          </a:p>
        </p:txBody>
      </p:sp>
      <p:sp>
        <p:nvSpPr>
          <p:cNvPr id="6" name="Content Placeholder 5">
            <a:extLst>
              <a:ext uri="{FF2B5EF4-FFF2-40B4-BE49-F238E27FC236}">
                <a16:creationId xmlns:a16="http://schemas.microsoft.com/office/drawing/2014/main" id="{F1B6A652-B939-8640-97AD-E1BBAFD06D83}"/>
              </a:ext>
            </a:extLst>
          </p:cNvPr>
          <p:cNvSpPr>
            <a:spLocks noGrp="1"/>
          </p:cNvSpPr>
          <p:nvPr>
            <p:ph idx="1"/>
          </p:nvPr>
        </p:nvSpPr>
        <p:spPr/>
        <p:txBody>
          <a:bodyPr/>
          <a:lstStyle/>
          <a:p>
            <a:r>
              <a:rPr lang="en-GB" dirty="0"/>
              <a:t>So these are all the IEC terms. But remember, every book, website, even in our lessons ignore the IEC. But we need it for our exams </a:t>
            </a:r>
          </a:p>
        </p:txBody>
      </p:sp>
      <p:graphicFrame>
        <p:nvGraphicFramePr>
          <p:cNvPr id="7" name="Table 4">
            <a:extLst>
              <a:ext uri="{FF2B5EF4-FFF2-40B4-BE49-F238E27FC236}">
                <a16:creationId xmlns:a16="http://schemas.microsoft.com/office/drawing/2014/main" id="{6431CB36-0E2B-284C-B9CF-6EC90C6F295B}"/>
              </a:ext>
            </a:extLst>
          </p:cNvPr>
          <p:cNvGraphicFramePr>
            <a:graphicFrameLocks/>
          </p:cNvGraphicFramePr>
          <p:nvPr/>
        </p:nvGraphicFramePr>
        <p:xfrm>
          <a:off x="0" y="1506072"/>
          <a:ext cx="12133385" cy="5181600"/>
        </p:xfrm>
        <a:graphic>
          <a:graphicData uri="http://schemas.openxmlformats.org/drawingml/2006/table">
            <a:tbl>
              <a:tblPr firstRow="1" bandRow="1">
                <a:tableStyleId>{5940675A-B579-460E-94D1-54222C63F5DA}</a:tableStyleId>
              </a:tblPr>
              <a:tblGrid>
                <a:gridCol w="2804541">
                  <a:extLst>
                    <a:ext uri="{9D8B030D-6E8A-4147-A177-3AD203B41FA5}">
                      <a16:colId xmlns:a16="http://schemas.microsoft.com/office/drawing/2014/main" val="738980202"/>
                    </a:ext>
                  </a:extLst>
                </a:gridCol>
                <a:gridCol w="3266504">
                  <a:extLst>
                    <a:ext uri="{9D8B030D-6E8A-4147-A177-3AD203B41FA5}">
                      <a16:colId xmlns:a16="http://schemas.microsoft.com/office/drawing/2014/main" val="606485509"/>
                    </a:ext>
                  </a:extLst>
                </a:gridCol>
                <a:gridCol w="208280">
                  <a:extLst>
                    <a:ext uri="{9D8B030D-6E8A-4147-A177-3AD203B41FA5}">
                      <a16:colId xmlns:a16="http://schemas.microsoft.com/office/drawing/2014/main" val="3752604766"/>
                    </a:ext>
                  </a:extLst>
                </a:gridCol>
                <a:gridCol w="2565737">
                  <a:extLst>
                    <a:ext uri="{9D8B030D-6E8A-4147-A177-3AD203B41FA5}">
                      <a16:colId xmlns:a16="http://schemas.microsoft.com/office/drawing/2014/main" val="1246011418"/>
                    </a:ext>
                  </a:extLst>
                </a:gridCol>
                <a:gridCol w="3288323">
                  <a:extLst>
                    <a:ext uri="{9D8B030D-6E8A-4147-A177-3AD203B41FA5}">
                      <a16:colId xmlns:a16="http://schemas.microsoft.com/office/drawing/2014/main" val="1479714890"/>
                    </a:ext>
                  </a:extLst>
                </a:gridCol>
              </a:tblGrid>
              <a:tr h="370840">
                <a:tc gridSpan="5">
                  <a:txBody>
                    <a:bodyPr/>
                    <a:lstStyle/>
                    <a:p>
                      <a:pPr algn="ctr"/>
                      <a:r>
                        <a:rPr lang="en-GB" sz="2800" b="1" dirty="0">
                          <a:solidFill>
                            <a:schemeClr val="bg1"/>
                          </a:solidFill>
                          <a:latin typeface="+mn-lt"/>
                        </a:rPr>
                        <a:t>IEC Terms</a:t>
                      </a:r>
                    </a:p>
                  </a:txBody>
                  <a:tcPr/>
                </a:tc>
                <a:tc hMerge="1">
                  <a:txBody>
                    <a:bodyPr/>
                    <a:lstStyle/>
                    <a:p>
                      <a:endParaRPr lang="en-GB" sz="2400" dirty="0">
                        <a:solidFill>
                          <a:schemeClr val="bg1"/>
                        </a:solidFill>
                        <a:latin typeface="+mn-lt"/>
                      </a:endParaRPr>
                    </a:p>
                  </a:txBody>
                  <a:tcPr/>
                </a:tc>
                <a:tc hMerge="1">
                  <a:txBody>
                    <a:bodyPr/>
                    <a:lstStyle/>
                    <a:p>
                      <a:endParaRPr lang="en-GB" sz="2400" dirty="0">
                        <a:solidFill>
                          <a:schemeClr val="bg1"/>
                        </a:solidFill>
                        <a:latin typeface="+mn-lt"/>
                      </a:endParaRPr>
                    </a:p>
                  </a:txBody>
                  <a:tcPr/>
                </a:tc>
                <a:tc hMerge="1">
                  <a:txBody>
                    <a:bodyPr/>
                    <a:lstStyle/>
                    <a:p>
                      <a:endParaRPr lang="en-GB" sz="2400" dirty="0">
                        <a:solidFill>
                          <a:schemeClr val="bg1"/>
                        </a:solidFill>
                        <a:latin typeface="+mn-lt"/>
                      </a:endParaRPr>
                    </a:p>
                  </a:txBody>
                  <a:tcPr/>
                </a:tc>
                <a:tc hMerge="1">
                  <a:txBody>
                    <a:bodyPr/>
                    <a:lstStyle/>
                    <a:p>
                      <a:endParaRPr lang="en-GB" sz="2400" dirty="0">
                        <a:solidFill>
                          <a:schemeClr val="bg1"/>
                        </a:solidFill>
                        <a:latin typeface="+mn-lt"/>
                      </a:endParaRPr>
                    </a:p>
                  </a:txBody>
                  <a:tcPr/>
                </a:tc>
                <a:extLst>
                  <a:ext uri="{0D108BD9-81ED-4DB2-BD59-A6C34878D82A}">
                    <a16:rowId xmlns:a16="http://schemas.microsoft.com/office/drawing/2014/main" val="4058552054"/>
                  </a:ext>
                </a:extLst>
              </a:tr>
              <a:tr h="370840">
                <a:tc>
                  <a:txBody>
                    <a:bodyPr/>
                    <a:lstStyle/>
                    <a:p>
                      <a:r>
                        <a:rPr lang="en-GB" sz="2800" dirty="0">
                          <a:solidFill>
                            <a:schemeClr val="bg1"/>
                          </a:solidFill>
                          <a:latin typeface="+mn-lt"/>
                        </a:rPr>
                        <a:t>1 bit</a:t>
                      </a:r>
                    </a:p>
                  </a:txBody>
                  <a:tcPr/>
                </a:tc>
                <a:tc>
                  <a:txBody>
                    <a:bodyPr/>
                    <a:lstStyle/>
                    <a:p>
                      <a:endParaRPr lang="en-GB" sz="2800" dirty="0">
                        <a:solidFill>
                          <a:schemeClr val="bg1"/>
                        </a:solidFill>
                        <a:latin typeface="+mn-lt"/>
                      </a:endParaRPr>
                    </a:p>
                  </a:txBody>
                  <a:tcPr/>
                </a:tc>
                <a:tc>
                  <a:txBody>
                    <a:bodyPr/>
                    <a:lstStyle/>
                    <a:p>
                      <a:endParaRPr lang="en-GB" sz="2800" dirty="0">
                        <a:solidFill>
                          <a:schemeClr val="bg1"/>
                        </a:solidFill>
                        <a:latin typeface="+mn-lt"/>
                      </a:endParaRPr>
                    </a:p>
                  </a:txBody>
                  <a:tcPr/>
                </a:tc>
                <a:tc>
                  <a:txBody>
                    <a:bodyPr/>
                    <a:lstStyle/>
                    <a:p>
                      <a:r>
                        <a:rPr lang="en-GB" sz="2800" dirty="0">
                          <a:solidFill>
                            <a:schemeClr val="bg1"/>
                          </a:solidFill>
                          <a:latin typeface="+mn-lt"/>
                        </a:rPr>
                        <a:t>1 bit</a:t>
                      </a:r>
                    </a:p>
                  </a:txBody>
                  <a:tcPr/>
                </a:tc>
                <a:tc>
                  <a:txBody>
                    <a:bodyPr/>
                    <a:lstStyle/>
                    <a:p>
                      <a:endParaRPr lang="en-GB" sz="2800" dirty="0">
                        <a:solidFill>
                          <a:schemeClr val="bg1"/>
                        </a:solidFill>
                        <a:latin typeface="+mn-lt"/>
                      </a:endParaRPr>
                    </a:p>
                  </a:txBody>
                  <a:tcPr/>
                </a:tc>
                <a:extLst>
                  <a:ext uri="{0D108BD9-81ED-4DB2-BD59-A6C34878D82A}">
                    <a16:rowId xmlns:a16="http://schemas.microsoft.com/office/drawing/2014/main" val="3806158751"/>
                  </a:ext>
                </a:extLst>
              </a:tr>
              <a:tr h="370840">
                <a:tc>
                  <a:txBody>
                    <a:bodyPr/>
                    <a:lstStyle/>
                    <a:p>
                      <a:r>
                        <a:rPr lang="en-GB" sz="2800" dirty="0">
                          <a:solidFill>
                            <a:schemeClr val="bg1"/>
                          </a:solidFill>
                          <a:latin typeface="+mn-lt"/>
                        </a:rPr>
                        <a:t>1 nibble</a:t>
                      </a:r>
                    </a:p>
                  </a:txBody>
                  <a:tcPr/>
                </a:tc>
                <a:tc>
                  <a:txBody>
                    <a:bodyPr/>
                    <a:lstStyle/>
                    <a:p>
                      <a:r>
                        <a:rPr lang="en-GB" sz="2800" dirty="0">
                          <a:solidFill>
                            <a:schemeClr val="bg1"/>
                          </a:solidFill>
                          <a:latin typeface="+mn-lt"/>
                        </a:rPr>
                        <a:t>4 bits</a:t>
                      </a:r>
                    </a:p>
                  </a:txBody>
                  <a:tcPr/>
                </a:tc>
                <a:tc>
                  <a:txBody>
                    <a:bodyPr/>
                    <a:lstStyle/>
                    <a:p>
                      <a:endParaRPr lang="en-GB" sz="2800" dirty="0">
                        <a:solidFill>
                          <a:schemeClr val="bg1"/>
                        </a:solidFill>
                        <a:latin typeface="+mn-lt"/>
                      </a:endParaRPr>
                    </a:p>
                  </a:txBody>
                  <a:tcPr/>
                </a:tc>
                <a:tc>
                  <a:txBody>
                    <a:bodyPr/>
                    <a:lstStyle/>
                    <a:p>
                      <a:r>
                        <a:rPr lang="en-GB" sz="2800" dirty="0">
                          <a:solidFill>
                            <a:schemeClr val="bg1"/>
                          </a:solidFill>
                          <a:latin typeface="+mn-lt"/>
                        </a:rPr>
                        <a:t>1 nibble</a:t>
                      </a:r>
                    </a:p>
                  </a:txBody>
                  <a:tcPr/>
                </a:tc>
                <a:tc>
                  <a:txBody>
                    <a:bodyPr/>
                    <a:lstStyle/>
                    <a:p>
                      <a:r>
                        <a:rPr lang="en-GB" sz="2800" dirty="0">
                          <a:solidFill>
                            <a:schemeClr val="bg1"/>
                          </a:solidFill>
                          <a:latin typeface="+mn-lt"/>
                        </a:rPr>
                        <a:t>4 bits</a:t>
                      </a:r>
                    </a:p>
                  </a:txBody>
                  <a:tcPr/>
                </a:tc>
                <a:extLst>
                  <a:ext uri="{0D108BD9-81ED-4DB2-BD59-A6C34878D82A}">
                    <a16:rowId xmlns:a16="http://schemas.microsoft.com/office/drawing/2014/main" val="3400102180"/>
                  </a:ext>
                </a:extLst>
              </a:tr>
              <a:tr h="370840">
                <a:tc>
                  <a:txBody>
                    <a:bodyPr/>
                    <a:lstStyle/>
                    <a:p>
                      <a:r>
                        <a:rPr lang="en-GB" sz="2800" dirty="0">
                          <a:solidFill>
                            <a:schemeClr val="bg1"/>
                          </a:solidFill>
                          <a:latin typeface="+mn-lt"/>
                        </a:rPr>
                        <a:t>1 byte</a:t>
                      </a:r>
                    </a:p>
                  </a:txBody>
                  <a:tcPr/>
                </a:tc>
                <a:tc>
                  <a:txBody>
                    <a:bodyPr/>
                    <a:lstStyle/>
                    <a:p>
                      <a:r>
                        <a:rPr lang="en-GB" sz="2800" dirty="0">
                          <a:solidFill>
                            <a:schemeClr val="bg1"/>
                          </a:solidFill>
                          <a:latin typeface="+mn-lt"/>
                        </a:rPr>
                        <a:t>8 bits</a:t>
                      </a:r>
                    </a:p>
                  </a:txBody>
                  <a:tcPr/>
                </a:tc>
                <a:tc>
                  <a:txBody>
                    <a:bodyPr/>
                    <a:lstStyle/>
                    <a:p>
                      <a:endParaRPr lang="en-GB" sz="2800" dirty="0">
                        <a:solidFill>
                          <a:schemeClr val="bg1"/>
                        </a:solidFill>
                        <a:latin typeface="+mn-lt"/>
                      </a:endParaRPr>
                    </a:p>
                  </a:txBody>
                  <a:tcPr/>
                </a:tc>
                <a:tc>
                  <a:txBody>
                    <a:bodyPr/>
                    <a:lstStyle/>
                    <a:p>
                      <a:r>
                        <a:rPr lang="en-GB" sz="2800" dirty="0">
                          <a:solidFill>
                            <a:schemeClr val="bg1"/>
                          </a:solidFill>
                          <a:latin typeface="+mn-lt"/>
                        </a:rPr>
                        <a:t>1 byte</a:t>
                      </a:r>
                    </a:p>
                  </a:txBody>
                  <a:tcPr/>
                </a:tc>
                <a:tc>
                  <a:txBody>
                    <a:bodyPr/>
                    <a:lstStyle/>
                    <a:p>
                      <a:r>
                        <a:rPr lang="en-GB" sz="2800" dirty="0">
                          <a:solidFill>
                            <a:schemeClr val="bg1"/>
                          </a:solidFill>
                          <a:latin typeface="+mn-lt"/>
                        </a:rPr>
                        <a:t>8 bits</a:t>
                      </a:r>
                    </a:p>
                  </a:txBody>
                  <a:tcPr/>
                </a:tc>
                <a:extLst>
                  <a:ext uri="{0D108BD9-81ED-4DB2-BD59-A6C34878D82A}">
                    <a16:rowId xmlns:a16="http://schemas.microsoft.com/office/drawing/2014/main" val="1151155422"/>
                  </a:ext>
                </a:extLst>
              </a:tr>
              <a:tr h="370840">
                <a:tc>
                  <a:txBody>
                    <a:bodyPr/>
                    <a:lstStyle/>
                    <a:p>
                      <a:r>
                        <a:rPr lang="en-GB" sz="2800" dirty="0">
                          <a:solidFill>
                            <a:schemeClr val="bg1"/>
                          </a:solidFill>
                          <a:latin typeface="+mn-lt"/>
                        </a:rPr>
                        <a:t>1 kilobyte (kb)</a:t>
                      </a:r>
                    </a:p>
                  </a:txBody>
                  <a:tcPr/>
                </a:tc>
                <a:tc>
                  <a:txBody>
                    <a:bodyPr/>
                    <a:lstStyle/>
                    <a:p>
                      <a:r>
                        <a:rPr lang="en-GB" sz="2800" dirty="0">
                          <a:solidFill>
                            <a:schemeClr val="bg1"/>
                          </a:solidFill>
                          <a:latin typeface="+mn-lt"/>
                        </a:rPr>
                        <a:t>1000 bytes</a:t>
                      </a:r>
                    </a:p>
                  </a:txBody>
                  <a:tcPr/>
                </a:tc>
                <a:tc>
                  <a:txBody>
                    <a:bodyPr/>
                    <a:lstStyle/>
                    <a:p>
                      <a:endParaRPr lang="en-GB" sz="2800" dirty="0">
                        <a:solidFill>
                          <a:schemeClr val="bg1"/>
                        </a:solidFill>
                        <a:latin typeface="+mn-lt"/>
                      </a:endParaRPr>
                    </a:p>
                  </a:txBody>
                  <a:tcPr/>
                </a:tc>
                <a:tc>
                  <a:txBody>
                    <a:bodyPr/>
                    <a:lstStyle/>
                    <a:p>
                      <a:r>
                        <a:rPr lang="en-US" sz="2800" dirty="0">
                          <a:solidFill>
                            <a:schemeClr val="bg1"/>
                          </a:solidFill>
                          <a:latin typeface="+mn-lt"/>
                        </a:rPr>
                        <a:t>1 Kibibyte (KiB)</a:t>
                      </a:r>
                      <a:endParaRPr lang="en-GB" sz="2800" dirty="0">
                        <a:solidFill>
                          <a:schemeClr val="bg1"/>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mn-lt"/>
                        </a:rPr>
                        <a:t>1024 bytes</a:t>
                      </a:r>
                    </a:p>
                  </a:txBody>
                  <a:tcPr/>
                </a:tc>
                <a:extLst>
                  <a:ext uri="{0D108BD9-81ED-4DB2-BD59-A6C34878D82A}">
                    <a16:rowId xmlns:a16="http://schemas.microsoft.com/office/drawing/2014/main" val="3370846915"/>
                  </a:ext>
                </a:extLst>
              </a:tr>
              <a:tr h="370840">
                <a:tc>
                  <a:txBody>
                    <a:bodyPr/>
                    <a:lstStyle/>
                    <a:p>
                      <a:r>
                        <a:rPr lang="en-GB" sz="2800" dirty="0">
                          <a:solidFill>
                            <a:schemeClr val="bg1"/>
                          </a:solidFill>
                          <a:latin typeface="+mn-lt"/>
                        </a:rPr>
                        <a:t>1 megabyte (mb) </a:t>
                      </a:r>
                    </a:p>
                  </a:txBody>
                  <a:tcPr/>
                </a:tc>
                <a:tc>
                  <a:txBody>
                    <a:bodyPr/>
                    <a:lstStyle/>
                    <a:p>
                      <a:r>
                        <a:rPr lang="en-GB" sz="2800" dirty="0">
                          <a:solidFill>
                            <a:schemeClr val="bg1"/>
                          </a:solidFill>
                          <a:latin typeface="+mn-lt"/>
                        </a:rPr>
                        <a:t>1000 kilobyte (kb)</a:t>
                      </a:r>
                    </a:p>
                  </a:txBody>
                  <a:tcPr/>
                </a:tc>
                <a:tc>
                  <a:txBody>
                    <a:bodyPr/>
                    <a:lstStyle/>
                    <a:p>
                      <a:endParaRPr lang="en-GB" sz="2800" dirty="0">
                        <a:solidFill>
                          <a:schemeClr val="bg1"/>
                        </a:solidFill>
                        <a:latin typeface="+mn-lt"/>
                      </a:endParaRPr>
                    </a:p>
                  </a:txBody>
                  <a:tcPr/>
                </a:tc>
                <a:tc>
                  <a:txBody>
                    <a:bodyPr/>
                    <a:lstStyle/>
                    <a:p>
                      <a:r>
                        <a:rPr lang="en-US" sz="2800" dirty="0">
                          <a:solidFill>
                            <a:schemeClr val="bg1"/>
                          </a:solidFill>
                          <a:latin typeface="+mn-lt"/>
                        </a:rPr>
                        <a:t>Mebibyte (MiB) </a:t>
                      </a:r>
                      <a:endParaRPr lang="en-GB" sz="2800" dirty="0">
                        <a:solidFill>
                          <a:schemeClr val="bg1"/>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mn-lt"/>
                        </a:rPr>
                        <a:t>1024 Kibibyte (KiB)</a:t>
                      </a:r>
                    </a:p>
                  </a:txBody>
                  <a:tcPr/>
                </a:tc>
                <a:extLst>
                  <a:ext uri="{0D108BD9-81ED-4DB2-BD59-A6C34878D82A}">
                    <a16:rowId xmlns:a16="http://schemas.microsoft.com/office/drawing/2014/main" val="289840398"/>
                  </a:ext>
                </a:extLst>
              </a:tr>
              <a:tr h="370840">
                <a:tc>
                  <a:txBody>
                    <a:bodyPr/>
                    <a:lstStyle/>
                    <a:p>
                      <a:r>
                        <a:rPr lang="en-GB" sz="2800" dirty="0">
                          <a:solidFill>
                            <a:schemeClr val="bg1"/>
                          </a:solidFill>
                          <a:latin typeface="+mn-lt"/>
                        </a:rPr>
                        <a:t>1 gigabyte (gb)</a:t>
                      </a:r>
                    </a:p>
                  </a:txBody>
                  <a:tcPr/>
                </a:tc>
                <a:tc>
                  <a:txBody>
                    <a:bodyPr/>
                    <a:lstStyle/>
                    <a:p>
                      <a:r>
                        <a:rPr lang="en-GB" sz="2800" dirty="0">
                          <a:solidFill>
                            <a:schemeClr val="bg1"/>
                          </a:solidFill>
                          <a:latin typeface="+mn-lt"/>
                        </a:rPr>
                        <a:t>1000 megabyte (mb)</a:t>
                      </a:r>
                    </a:p>
                  </a:txBody>
                  <a:tcPr/>
                </a:tc>
                <a:tc>
                  <a:txBody>
                    <a:bodyPr/>
                    <a:lstStyle/>
                    <a:p>
                      <a:endParaRPr lang="en-GB" sz="2800" dirty="0">
                        <a:solidFill>
                          <a:schemeClr val="bg1"/>
                        </a:solidFill>
                        <a:latin typeface="+mn-lt"/>
                      </a:endParaRPr>
                    </a:p>
                  </a:txBody>
                  <a:tcPr/>
                </a:tc>
                <a:tc>
                  <a:txBody>
                    <a:bodyPr/>
                    <a:lstStyle/>
                    <a:p>
                      <a:r>
                        <a:rPr lang="en-US" sz="2800" dirty="0">
                          <a:solidFill>
                            <a:schemeClr val="bg1"/>
                          </a:solidFill>
                          <a:latin typeface="+mn-lt"/>
                        </a:rPr>
                        <a:t>1 Gibibyte (GiB) </a:t>
                      </a:r>
                      <a:endParaRPr lang="en-GB" sz="2800" dirty="0">
                        <a:solidFill>
                          <a:schemeClr val="bg1"/>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mn-lt"/>
                        </a:rPr>
                        <a:t>1024 Mebibyte (MiB)</a:t>
                      </a:r>
                    </a:p>
                  </a:txBody>
                  <a:tcPr/>
                </a:tc>
                <a:extLst>
                  <a:ext uri="{0D108BD9-81ED-4DB2-BD59-A6C34878D82A}">
                    <a16:rowId xmlns:a16="http://schemas.microsoft.com/office/drawing/2014/main" val="733004927"/>
                  </a:ext>
                </a:extLst>
              </a:tr>
              <a:tr h="370840">
                <a:tc>
                  <a:txBody>
                    <a:bodyPr/>
                    <a:lstStyle/>
                    <a:p>
                      <a:r>
                        <a:rPr lang="en-GB" sz="2800" dirty="0">
                          <a:solidFill>
                            <a:schemeClr val="bg1"/>
                          </a:solidFill>
                          <a:latin typeface="+mn-lt"/>
                        </a:rPr>
                        <a:t>1 terabyte (tb)</a:t>
                      </a:r>
                    </a:p>
                  </a:txBody>
                  <a:tcPr/>
                </a:tc>
                <a:tc>
                  <a:txBody>
                    <a:bodyPr/>
                    <a:lstStyle/>
                    <a:p>
                      <a:r>
                        <a:rPr lang="en-GB" sz="2800" dirty="0">
                          <a:solidFill>
                            <a:schemeClr val="bg1"/>
                          </a:solidFill>
                          <a:latin typeface="+mn-lt"/>
                        </a:rPr>
                        <a:t>1000 gigabyte (gb)</a:t>
                      </a:r>
                    </a:p>
                  </a:txBody>
                  <a:tcPr/>
                </a:tc>
                <a:tc>
                  <a:txBody>
                    <a:bodyPr/>
                    <a:lstStyle/>
                    <a:p>
                      <a:endParaRPr lang="en-GB" sz="2800" dirty="0">
                        <a:solidFill>
                          <a:schemeClr val="bg1"/>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mn-lt"/>
                        </a:rPr>
                        <a:t>1 Tebibyte (TiB) </a:t>
                      </a:r>
                      <a:endParaRPr lang="en-GB" sz="2800" dirty="0">
                        <a:solidFill>
                          <a:schemeClr val="bg1"/>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mn-lt"/>
                        </a:rPr>
                        <a:t> 1024 gibibyte (GiB)</a:t>
                      </a:r>
                    </a:p>
                  </a:txBody>
                  <a:tcPr/>
                </a:tc>
                <a:extLst>
                  <a:ext uri="{0D108BD9-81ED-4DB2-BD59-A6C34878D82A}">
                    <a16:rowId xmlns:a16="http://schemas.microsoft.com/office/drawing/2014/main" val="2896949361"/>
                  </a:ext>
                </a:extLst>
              </a:tr>
              <a:tr h="370840">
                <a:tc>
                  <a:txBody>
                    <a:bodyPr/>
                    <a:lstStyle/>
                    <a:p>
                      <a:r>
                        <a:rPr lang="en-GB" sz="2800" dirty="0">
                          <a:solidFill>
                            <a:schemeClr val="bg1"/>
                          </a:solidFill>
                          <a:latin typeface="+mn-lt"/>
                        </a:rPr>
                        <a:t>1 petabyte (pb)</a:t>
                      </a:r>
                    </a:p>
                  </a:txBody>
                  <a:tcPr/>
                </a:tc>
                <a:tc>
                  <a:txBody>
                    <a:bodyPr/>
                    <a:lstStyle/>
                    <a:p>
                      <a:r>
                        <a:rPr lang="en-GB" sz="2800" dirty="0">
                          <a:solidFill>
                            <a:schemeClr val="bg1"/>
                          </a:solidFill>
                          <a:latin typeface="+mn-lt"/>
                        </a:rPr>
                        <a:t>1000 terabyte (tb)</a:t>
                      </a:r>
                    </a:p>
                  </a:txBody>
                  <a:tcPr/>
                </a:tc>
                <a:tc>
                  <a:txBody>
                    <a:bodyPr/>
                    <a:lstStyle/>
                    <a:p>
                      <a:endParaRPr lang="en-GB" sz="2800" dirty="0">
                        <a:solidFill>
                          <a:schemeClr val="bg1"/>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rPr>
                        <a:t>1 Pebibyte (PiB) </a:t>
                      </a:r>
                      <a:endParaRPr lang="en-GB" sz="2800" dirty="0">
                        <a:solidFill>
                          <a:schemeClr val="bg1"/>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rPr>
                        <a:t>1024 tebibyte (TiB)</a:t>
                      </a:r>
                    </a:p>
                  </a:txBody>
                  <a:tcPr/>
                </a:tc>
                <a:extLst>
                  <a:ext uri="{0D108BD9-81ED-4DB2-BD59-A6C34878D82A}">
                    <a16:rowId xmlns:a16="http://schemas.microsoft.com/office/drawing/2014/main" val="160936110"/>
                  </a:ext>
                </a:extLst>
              </a:tr>
              <a:tr h="370840">
                <a:tc>
                  <a:txBody>
                    <a:bodyPr/>
                    <a:lstStyle/>
                    <a:p>
                      <a:r>
                        <a:rPr lang="en-GB" sz="2800" dirty="0">
                          <a:solidFill>
                            <a:schemeClr val="bg1"/>
                          </a:solidFill>
                          <a:latin typeface="+mn-lt"/>
                        </a:rPr>
                        <a:t>1 exabyte (eb)</a:t>
                      </a:r>
                    </a:p>
                  </a:txBody>
                  <a:tcPr/>
                </a:tc>
                <a:tc>
                  <a:txBody>
                    <a:bodyPr/>
                    <a:lstStyle/>
                    <a:p>
                      <a:r>
                        <a:rPr lang="en-GB" sz="2800" dirty="0">
                          <a:solidFill>
                            <a:schemeClr val="bg1"/>
                          </a:solidFill>
                          <a:latin typeface="+mn-lt"/>
                        </a:rPr>
                        <a:t>1000 petabyte (pb)</a:t>
                      </a:r>
                    </a:p>
                  </a:txBody>
                  <a:tcPr/>
                </a:tc>
                <a:tc>
                  <a:txBody>
                    <a:bodyPr/>
                    <a:lstStyle/>
                    <a:p>
                      <a:endParaRPr lang="en-GB" sz="2800" dirty="0">
                        <a:solidFill>
                          <a:schemeClr val="bg1"/>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rPr>
                        <a:t>1 Exbibyte (EiB) </a:t>
                      </a:r>
                      <a:endParaRPr lang="en-GB" sz="2800" dirty="0">
                        <a:solidFill>
                          <a:schemeClr val="bg1"/>
                        </a:solidFill>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rPr>
                        <a:t>1024 pebibyte (EiB)</a:t>
                      </a:r>
                    </a:p>
                  </a:txBody>
                  <a:tcPr/>
                </a:tc>
                <a:extLst>
                  <a:ext uri="{0D108BD9-81ED-4DB2-BD59-A6C34878D82A}">
                    <a16:rowId xmlns:a16="http://schemas.microsoft.com/office/drawing/2014/main" val="866955859"/>
                  </a:ext>
                </a:extLst>
              </a:tr>
            </a:tbl>
          </a:graphicData>
        </a:graphic>
      </p:graphicFrame>
    </p:spTree>
    <p:extLst>
      <p:ext uri="{BB962C8B-B14F-4D97-AF65-F5344CB8AC3E}">
        <p14:creationId xmlns:p14="http://schemas.microsoft.com/office/powerpoint/2010/main" val="6860905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D7D8-5974-BF47-9DE4-373023BE280E}"/>
              </a:ext>
            </a:extLst>
          </p:cNvPr>
          <p:cNvSpPr>
            <a:spLocks noGrp="1"/>
          </p:cNvSpPr>
          <p:nvPr>
            <p:ph type="title"/>
          </p:nvPr>
        </p:nvSpPr>
        <p:spPr/>
        <p:txBody>
          <a:bodyPr>
            <a:normAutofit fontScale="90000"/>
          </a:bodyPr>
          <a:lstStyle/>
          <a:p>
            <a:r>
              <a:rPr lang="en-GB" dirty="0"/>
              <a:t>Your syllabus</a:t>
            </a:r>
          </a:p>
        </p:txBody>
      </p:sp>
      <p:sp>
        <p:nvSpPr>
          <p:cNvPr id="3" name="Content Placeholder 2">
            <a:extLst>
              <a:ext uri="{FF2B5EF4-FFF2-40B4-BE49-F238E27FC236}">
                <a16:creationId xmlns:a16="http://schemas.microsoft.com/office/drawing/2014/main" id="{6A7B7825-A477-8B4E-9639-E89F5FDD66D1}"/>
              </a:ext>
            </a:extLst>
          </p:cNvPr>
          <p:cNvSpPr>
            <a:spLocks noGrp="1"/>
          </p:cNvSpPr>
          <p:nvPr>
            <p:ph idx="1"/>
          </p:nvPr>
        </p:nvSpPr>
        <p:spPr/>
        <p:txBody>
          <a:bodyPr/>
          <a:lstStyle/>
          <a:p>
            <a:r>
              <a:rPr lang="en-GB" dirty="0"/>
              <a:t>Your syllabus says:</a:t>
            </a:r>
          </a:p>
          <a:p>
            <a:r>
              <a:rPr lang="en-US" dirty="0"/>
              <a:t>Calculate the file size of an image file and a sound file, using information given </a:t>
            </a:r>
            <a:endParaRPr lang="en-US" dirty="0">
              <a:effectLst/>
            </a:endParaRPr>
          </a:p>
          <a:p>
            <a:r>
              <a:rPr lang="en-US" dirty="0"/>
              <a:t>Information given may include: </a:t>
            </a:r>
            <a:endParaRPr lang="en-US" dirty="0">
              <a:effectLst/>
            </a:endParaRPr>
          </a:p>
          <a:p>
            <a:pPr lvl="1"/>
            <a:r>
              <a:rPr lang="en-US" dirty="0"/>
              <a:t>–  image resolution and colour depth </a:t>
            </a:r>
            <a:endParaRPr lang="en-US" dirty="0">
              <a:effectLst/>
            </a:endParaRPr>
          </a:p>
          <a:p>
            <a:pPr lvl="1"/>
            <a:r>
              <a:rPr lang="en-US" dirty="0"/>
              <a:t>–  sound sample rate, resolution and length of track </a:t>
            </a:r>
            <a:endParaRPr lang="en-US" dirty="0">
              <a:effectLst/>
            </a:endParaRPr>
          </a:p>
          <a:p>
            <a:endParaRPr lang="en-GB" dirty="0"/>
          </a:p>
          <a:p>
            <a:r>
              <a:rPr lang="en-GB" dirty="0"/>
              <a:t>Well, we did all of that in 1.2 Text, Sound and Images. </a:t>
            </a:r>
          </a:p>
          <a:p>
            <a:endParaRPr lang="en-GB" dirty="0"/>
          </a:p>
          <a:p>
            <a:r>
              <a:rPr lang="en-GB" dirty="0"/>
              <a:t>So we can now move onto Compression</a:t>
            </a:r>
          </a:p>
        </p:txBody>
      </p:sp>
    </p:spTree>
    <p:extLst>
      <p:ext uri="{BB962C8B-B14F-4D97-AF65-F5344CB8AC3E}">
        <p14:creationId xmlns:p14="http://schemas.microsoft.com/office/powerpoint/2010/main" val="2299567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Convert 10110001 into base 10</a:t>
            </a:r>
          </a:p>
        </p:txBody>
      </p:sp>
      <p:pic>
        <p:nvPicPr>
          <p:cNvPr id="4" name="Content Placeholder 3" descr="Screen Shot 2016-08-25 at 09.53.21.png"/>
          <p:cNvPicPr>
            <a:picLocks noGrp="1" noChangeAspect="1"/>
          </p:cNvPicPr>
          <p:nvPr>
            <p:ph idx="1"/>
          </p:nvPr>
        </p:nvPicPr>
        <p:blipFill rotWithShape="1">
          <a:blip r:embed="rId2">
            <a:extLst>
              <a:ext uri="{28A0092B-C50C-407E-A947-70E740481C1C}">
                <a14:useLocalDpi xmlns:a14="http://schemas.microsoft.com/office/drawing/2010/main" val="0"/>
              </a:ext>
            </a:extLst>
          </a:blip>
          <a:srcRect t="-892" b="45"/>
          <a:stretch/>
        </p:blipFill>
        <p:spPr>
          <a:xfrm>
            <a:off x="1524000" y="1019404"/>
            <a:ext cx="9144000" cy="1236654"/>
          </a:xfrm>
        </p:spPr>
      </p:pic>
      <p:sp>
        <p:nvSpPr>
          <p:cNvPr id="6" name="TextBox 5"/>
          <p:cNvSpPr txBox="1"/>
          <p:nvPr/>
        </p:nvSpPr>
        <p:spPr>
          <a:xfrm>
            <a:off x="1524000" y="4395136"/>
            <a:ext cx="9144000" cy="1569660"/>
          </a:xfrm>
          <a:prstGeom prst="rect">
            <a:avLst/>
          </a:prstGeom>
          <a:noFill/>
        </p:spPr>
        <p:txBody>
          <a:bodyPr wrap="square" rtlCol="0">
            <a:spAutoFit/>
          </a:bodyPr>
          <a:lstStyle/>
          <a:p>
            <a:r>
              <a:rPr lang="en-US" sz="3200" dirty="0">
                <a:solidFill>
                  <a:schemeClr val="bg1"/>
                </a:solidFill>
                <a:latin typeface="Avenir Book"/>
                <a:cs typeface="Avenir Book"/>
              </a:rPr>
              <a:t>     1        0       1        1       0        0       0        1</a:t>
            </a:r>
          </a:p>
          <a:p>
            <a:endParaRPr lang="en-US" sz="3200" dirty="0">
              <a:solidFill>
                <a:schemeClr val="bg1"/>
              </a:solidFill>
              <a:latin typeface="Avenir Book"/>
              <a:cs typeface="Avenir Book"/>
            </a:endParaRPr>
          </a:p>
          <a:p>
            <a:pPr algn="ctr"/>
            <a:r>
              <a:rPr lang="en-US" sz="3200" dirty="0">
                <a:solidFill>
                  <a:schemeClr val="bg1"/>
                </a:solidFill>
                <a:latin typeface="Avenir Book"/>
                <a:cs typeface="Avenir Book"/>
              </a:rPr>
              <a:t>128+32+16+1 = 177                                 </a:t>
            </a:r>
          </a:p>
        </p:txBody>
      </p:sp>
      <p:sp>
        <p:nvSpPr>
          <p:cNvPr id="5" name="Rectangle 4"/>
          <p:cNvSpPr/>
          <p:nvPr/>
        </p:nvSpPr>
        <p:spPr>
          <a:xfrm>
            <a:off x="1964512" y="4124637"/>
            <a:ext cx="8262975" cy="1840159"/>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851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Convert 01010101 into denary</a:t>
            </a:r>
          </a:p>
        </p:txBody>
      </p:sp>
      <p:pic>
        <p:nvPicPr>
          <p:cNvPr id="4" name="Content Placeholder 3" descr="Screen Shot 2016-08-25 at 09.53.21.png"/>
          <p:cNvPicPr>
            <a:picLocks noGrp="1" noChangeAspect="1"/>
          </p:cNvPicPr>
          <p:nvPr>
            <p:ph idx="1"/>
          </p:nvPr>
        </p:nvPicPr>
        <p:blipFill rotWithShape="1">
          <a:blip r:embed="rId2">
            <a:extLst>
              <a:ext uri="{28A0092B-C50C-407E-A947-70E740481C1C}">
                <a14:useLocalDpi xmlns:a14="http://schemas.microsoft.com/office/drawing/2010/main" val="0"/>
              </a:ext>
            </a:extLst>
          </a:blip>
          <a:srcRect t="-892" b="45"/>
          <a:stretch/>
        </p:blipFill>
        <p:spPr>
          <a:xfrm>
            <a:off x="1524000" y="1019404"/>
            <a:ext cx="9144000" cy="1236654"/>
          </a:xfrm>
        </p:spPr>
      </p:pic>
      <p:sp>
        <p:nvSpPr>
          <p:cNvPr id="6" name="TextBox 5"/>
          <p:cNvSpPr txBox="1"/>
          <p:nvPr/>
        </p:nvSpPr>
        <p:spPr>
          <a:xfrm>
            <a:off x="1524000" y="4395136"/>
            <a:ext cx="9144000" cy="1569660"/>
          </a:xfrm>
          <a:prstGeom prst="rect">
            <a:avLst/>
          </a:prstGeom>
          <a:noFill/>
        </p:spPr>
        <p:txBody>
          <a:bodyPr wrap="square" rtlCol="0">
            <a:spAutoFit/>
          </a:bodyPr>
          <a:lstStyle/>
          <a:p>
            <a:r>
              <a:rPr lang="en-US" sz="3200" dirty="0">
                <a:solidFill>
                  <a:schemeClr val="bg1"/>
                </a:solidFill>
                <a:latin typeface="Avenir Book"/>
                <a:cs typeface="Avenir Book"/>
              </a:rPr>
              <a:t>     0        1       0        1       0        1       0        1</a:t>
            </a:r>
          </a:p>
          <a:p>
            <a:endParaRPr lang="en-US" sz="3200" dirty="0">
              <a:solidFill>
                <a:schemeClr val="bg1"/>
              </a:solidFill>
              <a:latin typeface="Avenir Book"/>
              <a:cs typeface="Avenir Book"/>
            </a:endParaRPr>
          </a:p>
          <a:p>
            <a:pPr algn="ctr"/>
            <a:r>
              <a:rPr lang="en-US" sz="3200" dirty="0">
                <a:solidFill>
                  <a:schemeClr val="bg1"/>
                </a:solidFill>
                <a:latin typeface="Avenir Book"/>
                <a:cs typeface="Avenir Book"/>
              </a:rPr>
              <a:t>64+16+4+1= 85</a:t>
            </a:r>
          </a:p>
        </p:txBody>
      </p:sp>
      <p:sp>
        <p:nvSpPr>
          <p:cNvPr id="5" name="Rectangle 4"/>
          <p:cNvSpPr/>
          <p:nvPr/>
        </p:nvSpPr>
        <p:spPr>
          <a:xfrm>
            <a:off x="1964512" y="4284629"/>
            <a:ext cx="8262975" cy="1790673"/>
          </a:xfrm>
          <a:prstGeom prst="rect">
            <a:avLst/>
          </a:prstGeom>
          <a:solidFill>
            <a:schemeClr val="accent3"/>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437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TotalTime>
  <Words>4503</Words>
  <Application>Microsoft Macintosh PowerPoint</Application>
  <PresentationFormat>Widescreen</PresentationFormat>
  <Paragraphs>1003</Paragraphs>
  <Slides>79</Slides>
  <Notes>4</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Arial</vt:lpstr>
      <vt:lpstr>Avenir Book</vt:lpstr>
      <vt:lpstr>Calibri</vt:lpstr>
      <vt:lpstr>Calibri Light</vt:lpstr>
      <vt:lpstr>Impact</vt:lpstr>
      <vt:lpstr>Office Theme</vt:lpstr>
      <vt:lpstr>9618 Course Notes</vt:lpstr>
      <vt:lpstr>9618 – 1.1. Data Representation</vt:lpstr>
      <vt:lpstr>Today</vt:lpstr>
      <vt:lpstr>Task:</vt:lpstr>
      <vt:lpstr>Question:</vt:lpstr>
      <vt:lpstr>Convert denary 25 into binary</vt:lpstr>
      <vt:lpstr>Convert denary 69 into binary</vt:lpstr>
      <vt:lpstr>Convert 10110001 into base 10</vt:lpstr>
      <vt:lpstr>Convert 01010101 into denary</vt:lpstr>
      <vt:lpstr>Fill in the blanks</vt:lpstr>
      <vt:lpstr>Hexadecimal </vt:lpstr>
      <vt:lpstr>What is A-F in Hex?</vt:lpstr>
      <vt:lpstr>So what?</vt:lpstr>
      <vt:lpstr>The highest number that can be held </vt:lpstr>
      <vt:lpstr>The highest number</vt:lpstr>
      <vt:lpstr>But….</vt:lpstr>
      <vt:lpstr>Convert 1D8 Hex to Denary</vt:lpstr>
      <vt:lpstr>Convert 3ABC Hex to Denary</vt:lpstr>
      <vt:lpstr>Its easy but you may need a calculator </vt:lpstr>
      <vt:lpstr>5BA to Binary </vt:lpstr>
      <vt:lpstr>Then convert that binary like before</vt:lpstr>
      <vt:lpstr>Task</vt:lpstr>
      <vt:lpstr>Decimal to Hex </vt:lpstr>
      <vt:lpstr>But that is hard and stupid </vt:lpstr>
      <vt:lpstr>97 </vt:lpstr>
      <vt:lpstr>97 </vt:lpstr>
      <vt:lpstr>97 </vt:lpstr>
      <vt:lpstr>Task</vt:lpstr>
      <vt:lpstr>Today</vt:lpstr>
      <vt:lpstr>Question</vt:lpstr>
      <vt:lpstr>Binary Addition</vt:lpstr>
      <vt:lpstr>Binary Addition </vt:lpstr>
      <vt:lpstr>Negative Numbers</vt:lpstr>
      <vt:lpstr>Signed Magnitude </vt:lpstr>
      <vt:lpstr>So why is Signed Magnitude stupid?</vt:lpstr>
      <vt:lpstr>That’s why signed magnitude is stupid</vt:lpstr>
      <vt:lpstr>One’s Complement</vt:lpstr>
      <vt:lpstr>One’s Complement</vt:lpstr>
      <vt:lpstr>One’s Complement </vt:lpstr>
      <vt:lpstr>Two’s Complement</vt:lpstr>
      <vt:lpstr>Two complement </vt:lpstr>
      <vt:lpstr>Let’s try our addition </vt:lpstr>
      <vt:lpstr>That extra 1 on the left</vt:lpstr>
      <vt:lpstr>Okay here is something annoying.</vt:lpstr>
      <vt:lpstr>Normal Binary Subtraction </vt:lpstr>
      <vt:lpstr>Normal Binary Subtraction</vt:lpstr>
      <vt:lpstr>Binary Subtraction using Two’s Complement</vt:lpstr>
      <vt:lpstr>PowerPoint Presentation</vt:lpstr>
      <vt:lpstr>Today</vt:lpstr>
      <vt:lpstr>ASCII</vt:lpstr>
      <vt:lpstr>PowerPoint Presentation</vt:lpstr>
      <vt:lpstr>PowerPoint Presentation</vt:lpstr>
      <vt:lpstr>Non Printable</vt:lpstr>
      <vt:lpstr>Printable</vt:lpstr>
      <vt:lpstr>What are your initials in Binary?</vt:lpstr>
      <vt:lpstr>PowerPoint Presentation</vt:lpstr>
      <vt:lpstr>Extended ASCII</vt:lpstr>
      <vt:lpstr>Quick Quiz</vt:lpstr>
      <vt:lpstr>Question</vt:lpstr>
      <vt:lpstr>PowerPoint Presentation</vt:lpstr>
      <vt:lpstr>PowerPoint Presentation</vt:lpstr>
      <vt:lpstr>PowerPoint Presentation</vt:lpstr>
      <vt:lpstr>PowerPoint Presentation</vt:lpstr>
      <vt:lpstr>Today</vt:lpstr>
      <vt:lpstr>BCD</vt:lpstr>
      <vt:lpstr>BCD</vt:lpstr>
      <vt:lpstr>BCD</vt:lpstr>
      <vt:lpstr>BCD</vt:lpstr>
      <vt:lpstr>BCD Example</vt:lpstr>
      <vt:lpstr>Task</vt:lpstr>
      <vt:lpstr>Can you</vt:lpstr>
      <vt:lpstr>Why use BCD?</vt:lpstr>
      <vt:lpstr>PowerPoint Presentation</vt:lpstr>
      <vt:lpstr>Remember when we did this…..</vt:lpstr>
      <vt:lpstr>Well there is a problem…. </vt:lpstr>
      <vt:lpstr>ICE Sizes</vt:lpstr>
      <vt:lpstr>IEC Terms</vt:lpstr>
      <vt:lpstr>All terms </vt:lpstr>
      <vt:lpstr>Your syllabus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9618 – 1.1. Data Representation</dc:title>
  <dc:creator>amar anwar</dc:creator>
  <cp:lastModifiedBy>amar anwar</cp:lastModifiedBy>
  <cp:revision>28</cp:revision>
  <dcterms:created xsi:type="dcterms:W3CDTF">2020-04-14T03:07:12Z</dcterms:created>
  <dcterms:modified xsi:type="dcterms:W3CDTF">2021-01-16T13:08:13Z</dcterms:modified>
</cp:coreProperties>
</file>